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64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CDD7D9"/>
                </a:solidFill>
              </a:rPr>
              <a:t>Hans-Jürgen Stenger, Creative Commons CC-BY-SA, 2014</a:t>
            </a:r>
            <a:endParaRPr lang="de-DE">
              <a:solidFill>
                <a:srgbClr val="CDD7D9"/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F6730-C0BD-4C59-B48F-26C82AF5322E}" type="slidenum">
              <a:rPr lang="de-DE" smtClean="0">
                <a:solidFill>
                  <a:srgbClr val="CDD7D9"/>
                </a:solidFill>
              </a:rPr>
              <a:pPr/>
              <a:t>‹Nr.›</a:t>
            </a:fld>
            <a:endParaRPr lang="de-DE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45290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47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>
            <a:lvl1pPr marL="320040" indent="-320040">
              <a:spcBef>
                <a:spcPts val="600"/>
              </a:spcBef>
              <a:buSzPct val="70000"/>
              <a:buFont typeface="Webdings" pitchFamily="18" charset="2"/>
              <a:buChar char=""/>
              <a:defRPr/>
            </a:lvl1pPr>
            <a:lvl2pPr marL="640080" indent="-274320">
              <a:spcBef>
                <a:spcPts val="600"/>
              </a:spcBef>
              <a:buFont typeface="Wingdings" pitchFamily="2" charset="2"/>
              <a:buChar char=""/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14882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3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>
            <a:lvl1pPr marL="320040" indent="-320040">
              <a:buSzPct val="70000"/>
              <a:buFont typeface="Webdings" pitchFamily="18" charset="2"/>
              <a:buChar char=""/>
              <a:defRPr/>
            </a:lvl1pPr>
            <a:lvl2pPr marL="640080" indent="-274320">
              <a:buSzPct val="60000"/>
              <a:buFont typeface="Wingdings 2" pitchFamily="18" charset="2"/>
              <a:buChar char=""/>
              <a:defRPr/>
            </a:lvl2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>
            <a:lvl1pPr marL="320040" indent="-320040">
              <a:buSzPct val="70000"/>
              <a:buFont typeface="Webdings" pitchFamily="18" charset="2"/>
              <a:buChar char=""/>
              <a:defRPr kumimoji="0" lang="de-DE" sz="2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>
              <a:buSzPct val="60000"/>
              <a:buFont typeface="Wingdings 2" pitchFamily="18" charset="2"/>
              <a:buChar char=""/>
              <a:defRPr/>
            </a:lvl2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11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99667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 rot="16200000">
            <a:off x="7129147" y="4061164"/>
            <a:ext cx="5152761" cy="288032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434342">
                    <a:lumMod val="40000"/>
                    <a:lumOff val="60000"/>
                  </a:srgbClr>
                </a:solidFill>
              </a:rPr>
              <a:t>Hans-Jürgen Stenger, Creative Commons CC-BY-SA, 2014</a:t>
            </a:r>
            <a:endParaRPr lang="de-DE" dirty="0">
              <a:solidFill>
                <a:srgbClr val="434342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73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F6730-C0BD-4C59-B48F-26C82AF5322E}" type="slidenum">
              <a:rPr lang="de-DE" smtClean="0">
                <a:solidFill>
                  <a:srgbClr val="434342"/>
                </a:solidFill>
              </a:rPr>
              <a:pPr/>
              <a:t>‹Nr.›</a:t>
            </a:fld>
            <a:endParaRPr lang="de-DE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5554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405441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116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>
              <a:solidFill>
                <a:srgbClr val="434342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434342"/>
                </a:solidFill>
              </a:rPr>
              <a:t>Hans-Jürgen Stenger, Creative Commons CC-BY-SA, 2016</a:t>
            </a:r>
            <a:endParaRPr lang="de-DE" dirty="0">
              <a:solidFill>
                <a:srgbClr val="434342"/>
              </a:solidFill>
            </a:endParaRPr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CF6730-C0BD-4C59-B48F-26C82AF5322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4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elearning.ohmportal.de/mod/forum/view.php?id=2484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9050" y="2468880"/>
            <a:ext cx="7016750" cy="3398520"/>
          </a:xfrm>
        </p:spPr>
        <p:txBody>
          <a:bodyPr>
            <a:normAutofit/>
          </a:bodyPr>
          <a:lstStyle/>
          <a:p>
            <a:r>
              <a:rPr lang="de-DE" dirty="0" smtClean="0"/>
              <a:t>Studierende einschreiben </a:t>
            </a:r>
            <a:br>
              <a:rPr lang="de-DE" dirty="0" smtClean="0"/>
            </a:br>
            <a:r>
              <a:rPr lang="de-DE" dirty="0" smtClean="0"/>
              <a:t>in Moodle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cap="none" dirty="0"/>
              <a:t>last update:  22. Feb </a:t>
            </a:r>
            <a:r>
              <a:rPr lang="de-DE" sz="2200" cap="none" dirty="0" smtClean="0"/>
              <a:t>2016</a:t>
            </a:r>
            <a:r>
              <a:rPr lang="de-DE" sz="2200" cap="none" dirty="0"/>
              <a:t/>
            </a:r>
            <a:br>
              <a:rPr lang="de-DE" sz="2200" cap="none" dirty="0"/>
            </a:br>
            <a:endParaRPr lang="de-DE" cap="non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Hans-Jürgen Stenger, Blended Learning Team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7858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Teilnehmer einschreiben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77850" cy="244476"/>
          </a:xfrm>
        </p:spPr>
        <p:txBody>
          <a:bodyPr>
            <a:normAutofit fontScale="85000" lnSpcReduction="20000"/>
          </a:bodyPr>
          <a:lstStyle/>
          <a:p>
            <a:fld id="{13C3479B-D212-4433-86A8-D3EF5E7D15F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DE" sz="2400" dirty="0" smtClean="0"/>
              <a:t>Zwei Möglichkeiten sind relevant für interne Fortbildung:</a:t>
            </a:r>
          </a:p>
          <a:p>
            <a:pPr lvl="1">
              <a:spcBef>
                <a:spcPts val="1200"/>
              </a:spcBef>
            </a:pPr>
            <a:r>
              <a:rPr lang="de-DE" sz="2200" dirty="0" smtClean="0"/>
              <a:t>Selbsteinschreibung durch die Studierenden</a:t>
            </a:r>
          </a:p>
          <a:p>
            <a:pPr lvl="2">
              <a:spcBef>
                <a:spcPts val="1200"/>
              </a:spcBef>
            </a:pPr>
            <a:r>
              <a:rPr lang="de-DE" sz="1800" dirty="0"/>
              <a:t>V</a:t>
            </a:r>
            <a:r>
              <a:rPr lang="de-DE" sz="1800" dirty="0" smtClean="0"/>
              <a:t>orgesehener und praktizierter Standard in Moodle</a:t>
            </a:r>
          </a:p>
          <a:p>
            <a:pPr lvl="2">
              <a:spcBef>
                <a:spcPts val="1200"/>
              </a:spcBef>
            </a:pPr>
            <a:r>
              <a:rPr lang="de-DE" sz="1800" dirty="0" smtClean="0"/>
              <a:t>Es existiert gute Dokumentation dazu</a:t>
            </a:r>
          </a:p>
          <a:p>
            <a:pPr lvl="1">
              <a:spcBef>
                <a:spcPts val="1200"/>
              </a:spcBef>
            </a:pPr>
            <a:r>
              <a:rPr lang="de-DE" sz="2200" dirty="0"/>
              <a:t>Manuelle Einschreibung durch die Dozent/in</a:t>
            </a:r>
          </a:p>
          <a:p>
            <a:pPr lvl="2">
              <a:spcBef>
                <a:spcPts val="1200"/>
              </a:spcBef>
            </a:pPr>
            <a:r>
              <a:rPr lang="de-DE" sz="1800" dirty="0" smtClean="0"/>
              <a:t>Sinnvoll vor allem bei Nachzüglern oder kleinen Anzahlen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Beide Varianten funktionieren für alle Kurse, die Sie in Ihrem eigenen Kursbereich oder über die Website der TH angelegt haben</a:t>
            </a:r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 rot="16200000">
            <a:off x="7666664" y="4094626"/>
            <a:ext cx="4144650" cy="365125"/>
          </a:xfrm>
          <a:prstGeom prst="rect">
            <a:avLst/>
          </a:prstGeom>
        </p:spPr>
        <p:txBody>
          <a:bodyPr vert="horz" anchor="ctr"/>
          <a:lstStyle>
            <a:defPPr>
              <a:defRPr lang="de-DE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rgbClr val="434342"/>
                </a:solidFill>
              </a:rPr>
              <a:t>HJ Stenger, Creative Commons CC-BY-SA, 2016</a:t>
            </a:r>
            <a:endParaRPr lang="de-DE" sz="1200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5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Teilnehmer </a:t>
            </a:r>
            <a:r>
              <a:rPr lang="de-DE" sz="2400" dirty="0" smtClean="0"/>
              <a:t>einschreiben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sz="3200" dirty="0" smtClean="0">
                <a:solidFill>
                  <a:srgbClr val="434342"/>
                </a:solidFill>
              </a:rPr>
              <a:t>Selbsteinschreibung </a:t>
            </a:r>
            <a:r>
              <a:rPr lang="de-DE" sz="3200" dirty="0">
                <a:solidFill>
                  <a:srgbClr val="434342"/>
                </a:solidFill>
              </a:rPr>
              <a:t>durch Studierende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2400" dirty="0" smtClean="0"/>
              <a:t>Erlaubt Bildung von Gruppen unmittelbar bei der Einschreibung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Benötigt von Studierenden:  Moodle-Login, Klick zum Kurs und Eingabe des Schlüssels, das ist alles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Gut diagnostizierbar und leicht zu reparieren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Kurs geschützt gegen Fremdzugriff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de-DE" sz="2000" i="1" dirty="0" smtClean="0">
              <a:solidFill>
                <a:srgbClr val="CC33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000" i="1" dirty="0" smtClean="0">
                <a:solidFill>
                  <a:srgbClr val="CC3300"/>
                </a:solidFill>
              </a:rPr>
              <a:t>Selbsteinschreibung muss konfiguriert werden; Link zum Kurs und Einschreibeschlüssel müssen kommuniziert werden (siehe nächste Folien)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77850" cy="244476"/>
          </a:xfrm>
        </p:spPr>
        <p:txBody>
          <a:bodyPr>
            <a:normAutofit fontScale="85000" lnSpcReduction="20000"/>
          </a:bodyPr>
          <a:lstStyle/>
          <a:p>
            <a:fld id="{13C3479B-D212-4433-86A8-D3EF5E7D15F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 rot="16200000">
            <a:off x="7666664" y="4094626"/>
            <a:ext cx="4144650" cy="365125"/>
          </a:xfrm>
          <a:prstGeom prst="rect">
            <a:avLst/>
          </a:prstGeom>
        </p:spPr>
        <p:txBody>
          <a:bodyPr vert="horz" anchor="ctr"/>
          <a:lstStyle>
            <a:defPPr>
              <a:defRPr lang="de-DE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rgbClr val="434342"/>
                </a:solidFill>
              </a:rPr>
              <a:t>HJ Stenger, Creative Commons CC-BY-SA, 2016</a:t>
            </a:r>
            <a:endParaRPr lang="de-DE" sz="1200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7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5604" r="29696" b="21705"/>
          <a:stretch/>
        </p:blipFill>
        <p:spPr>
          <a:xfrm>
            <a:off x="3062543" y="2832760"/>
            <a:ext cx="6415034" cy="38366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Teilnehmer </a:t>
            </a:r>
            <a:r>
              <a:rPr lang="de-DE" sz="2400" dirty="0"/>
              <a:t>einschreiben –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3200" dirty="0"/>
              <a:t>Selbsteinschreibung </a:t>
            </a:r>
            <a:r>
              <a:rPr lang="de-DE" sz="3200" dirty="0" smtClean="0"/>
              <a:t>durch Studierende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77850" cy="244476"/>
          </a:xfrm>
        </p:spPr>
        <p:txBody>
          <a:bodyPr>
            <a:normAutofit fontScale="85000" lnSpcReduction="20000"/>
          </a:bodyPr>
          <a:lstStyle/>
          <a:p>
            <a:fld id="{13C3479B-D212-4433-86A8-D3EF5E7D15F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e-DE" sz="2400" dirty="0" smtClean="0"/>
              <a:t>In den Kurs gehen: </a:t>
            </a:r>
          </a:p>
          <a:p>
            <a:pPr marL="365760" lvl="1" indent="0">
              <a:buNone/>
            </a:pPr>
            <a:r>
              <a:rPr lang="de-DE" sz="2000" u="sng" dirty="0" smtClean="0">
                <a:solidFill>
                  <a:schemeClr val="accent3"/>
                </a:solidFill>
              </a:rPr>
              <a:t>Einstellungen</a:t>
            </a:r>
            <a:r>
              <a:rPr lang="de-DE" sz="2000" dirty="0" smtClean="0"/>
              <a:t> &gt; </a:t>
            </a:r>
            <a:r>
              <a:rPr lang="de-DE" sz="2000" u="sng" dirty="0">
                <a:solidFill>
                  <a:schemeClr val="accent3"/>
                </a:solidFill>
              </a:rPr>
              <a:t>Kurs-Administration</a:t>
            </a:r>
            <a:r>
              <a:rPr lang="de-DE" sz="2000" dirty="0" smtClean="0"/>
              <a:t> &gt; </a:t>
            </a:r>
            <a:r>
              <a:rPr lang="de-DE" sz="2000" u="sng" dirty="0">
                <a:solidFill>
                  <a:schemeClr val="accent3"/>
                </a:solidFill>
              </a:rPr>
              <a:t>Nutzer/innen</a:t>
            </a:r>
            <a:r>
              <a:rPr lang="de-DE" sz="2000" dirty="0" smtClean="0"/>
              <a:t>  &gt; </a:t>
            </a:r>
            <a:r>
              <a:rPr lang="de-DE" sz="2000" u="sng" dirty="0">
                <a:solidFill>
                  <a:schemeClr val="accent3"/>
                </a:solidFill>
              </a:rPr>
              <a:t>Einschreibemethoden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und "</a:t>
            </a:r>
            <a:r>
              <a:rPr lang="de-DE" sz="2000" b="1" dirty="0" smtClean="0"/>
              <a:t>Selbsteinschreibung</a:t>
            </a:r>
            <a:r>
              <a:rPr lang="de-DE" sz="2000" dirty="0" smtClean="0"/>
              <a:t>" in der Drop-down-Liste wählen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sz="2400" dirty="0" smtClean="0"/>
              <a:t>Einschreibe-</a:t>
            </a:r>
            <a:br>
              <a:rPr lang="de-DE" sz="2400" dirty="0" smtClean="0"/>
            </a:br>
            <a:r>
              <a:rPr lang="de-DE" sz="2400" dirty="0" err="1" smtClean="0"/>
              <a:t>schlüssel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setzen …</a:t>
            </a:r>
          </a:p>
          <a:p>
            <a:pPr lvl="2">
              <a:spcBef>
                <a:spcPts val="600"/>
              </a:spcBef>
            </a:pPr>
            <a:endParaRPr lang="de-DE" sz="1800" dirty="0" smtClean="0"/>
          </a:p>
          <a:p>
            <a:pPr>
              <a:spcBef>
                <a:spcPts val="600"/>
              </a:spcBef>
            </a:pPr>
            <a:r>
              <a:rPr lang="de-DE" sz="2400" dirty="0" smtClean="0"/>
              <a:t>… und sichern </a:t>
            </a:r>
            <a:br>
              <a:rPr lang="de-DE" sz="2400" dirty="0" smtClean="0"/>
            </a:br>
            <a:r>
              <a:rPr lang="de-DE" sz="2400" dirty="0" smtClean="0"/>
              <a:t>("Methode </a:t>
            </a:r>
            <a:br>
              <a:rPr lang="de-DE" sz="2400" dirty="0" smtClean="0"/>
            </a:br>
            <a:r>
              <a:rPr lang="de-DE" sz="2400" dirty="0" smtClean="0"/>
              <a:t>hinzufügen")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969224" y="5013176"/>
            <a:ext cx="1512168" cy="28803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Fußzeilenplatzhalter 2"/>
          <p:cNvSpPr txBox="1">
            <a:spLocks/>
          </p:cNvSpPr>
          <p:nvPr/>
        </p:nvSpPr>
        <p:spPr>
          <a:xfrm rot="16200000">
            <a:off x="7666664" y="4094626"/>
            <a:ext cx="4144650" cy="365125"/>
          </a:xfrm>
          <a:prstGeom prst="rect">
            <a:avLst/>
          </a:prstGeom>
        </p:spPr>
        <p:txBody>
          <a:bodyPr vert="horz" anchor="ctr"/>
          <a:lstStyle>
            <a:defPPr>
              <a:defRPr lang="de-DE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rgbClr val="434342"/>
                </a:solidFill>
              </a:rPr>
              <a:t>HJ Stenger, Creative Commons CC-BY-SA, 2016</a:t>
            </a:r>
            <a:endParaRPr lang="de-DE" sz="1200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7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18200"/>
          <a:stretch/>
        </p:blipFill>
        <p:spPr>
          <a:xfrm>
            <a:off x="201543" y="2132857"/>
            <a:ext cx="6324600" cy="446449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Teilnehmer einschreiben –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3200" dirty="0" smtClean="0"/>
              <a:t>Link </a:t>
            </a:r>
            <a:r>
              <a:rPr lang="de-DE" sz="3200" dirty="0"/>
              <a:t>und </a:t>
            </a:r>
            <a:r>
              <a:rPr lang="de-DE" sz="3200" dirty="0" smtClean="0"/>
              <a:t>Einschreibeschlüssel</a:t>
            </a:r>
            <a:r>
              <a:rPr lang="de-DE" sz="2400" dirty="0" smtClean="0"/>
              <a:t> </a:t>
            </a:r>
            <a:r>
              <a:rPr lang="de-DE" sz="3200" dirty="0" smtClean="0"/>
              <a:t>kommunizieren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C3479B-D212-4433-86A8-D3EF5E7D15F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280592" y="2132856"/>
            <a:ext cx="5112568" cy="33294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2912510"/>
            <a:ext cx="2190750" cy="55245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6393160" y="2299327"/>
            <a:ext cx="2592288" cy="2655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endCxn id="2051" idx="3"/>
          </p:cNvCxnSpPr>
          <p:nvPr/>
        </p:nvCxnSpPr>
        <p:spPr>
          <a:xfrm flipH="1">
            <a:off x="8223870" y="2564904"/>
            <a:ext cx="761578" cy="6238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329264" y="194819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1. Link zum Kurs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25208" y="3635732"/>
            <a:ext cx="300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2. Einschreibeschlüssel</a:t>
            </a:r>
            <a:endParaRPr lang="de-DE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Objekt 5">
            <a:hlinkClick r:id="rId5"/>
          </p:cNvPr>
          <p:cNvGraphicFramePr>
            <a:graphicFrameLocks noChangeAspect="1"/>
          </p:cNvGraphicFramePr>
          <p:nvPr>
            <p:extLst/>
          </p:nvPr>
        </p:nvGraphicFramePr>
        <p:xfrm>
          <a:off x="7128495" y="4113706"/>
          <a:ext cx="1658488" cy="234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6" imgW="4533738" imgH="6415896" progId="Acrobat.Document.11">
                  <p:embed/>
                </p:oleObj>
              </mc:Choice>
              <mc:Fallback>
                <p:oleObj name="Acrobat Document" r:id="rId6" imgW="4533738" imgH="641589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8495" y="4113706"/>
                        <a:ext cx="1658488" cy="2347201"/>
                      </a:xfrm>
                      <a:prstGeom prst="rect">
                        <a:avLst/>
                      </a:prstGeom>
                      <a:ln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6825208" y="6444044"/>
            <a:ext cx="251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hlinkClick r:id="rId5"/>
              </a:rPr>
              <a:t>Handout für Studierende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/>
          <a:srcRect l="10027" t="29840" r="65196" b="33360"/>
          <a:stretch/>
        </p:blipFill>
        <p:spPr>
          <a:xfrm>
            <a:off x="7373119" y="3035240"/>
            <a:ext cx="792088" cy="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2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Teilnehmer einschreiben – </a:t>
            </a:r>
            <a:r>
              <a:rPr lang="en-US" dirty="0"/>
              <a:t/>
            </a:r>
            <a:br>
              <a:rPr lang="en-US" dirty="0"/>
            </a:br>
            <a:r>
              <a:rPr lang="de-DE" sz="3200" dirty="0" smtClean="0"/>
              <a:t>Manuelle Einschreibung durch den Lehrenden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77850" cy="244476"/>
          </a:xfrm>
        </p:spPr>
        <p:txBody>
          <a:bodyPr>
            <a:normAutofit fontScale="85000" lnSpcReduction="20000"/>
          </a:bodyPr>
          <a:lstStyle/>
          <a:p>
            <a:fld id="{13C3479B-D212-4433-86A8-D3EF5E7D15F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In den Kurs gehen: </a:t>
            </a:r>
            <a:r>
              <a:rPr lang="de-DE" sz="2000" b="1" u="sng" dirty="0">
                <a:solidFill>
                  <a:schemeClr val="accent3"/>
                </a:solidFill>
              </a:rPr>
              <a:t>Einstellungen</a:t>
            </a:r>
            <a:r>
              <a:rPr lang="de-DE" sz="2000" dirty="0">
                <a:solidFill>
                  <a:schemeClr val="accent3"/>
                </a:solidFill>
              </a:rPr>
              <a:t> </a:t>
            </a:r>
            <a:r>
              <a:rPr lang="de-DE" sz="2000" dirty="0"/>
              <a:t>&gt; </a:t>
            </a:r>
            <a:r>
              <a:rPr lang="de-DE" sz="2000" b="1" u="sng" dirty="0">
                <a:solidFill>
                  <a:schemeClr val="accent3"/>
                </a:solidFill>
              </a:rPr>
              <a:t>Kurs-Administration</a:t>
            </a:r>
            <a:r>
              <a:rPr lang="de-DE" sz="2000" dirty="0"/>
              <a:t> &gt; </a:t>
            </a:r>
            <a:r>
              <a:rPr lang="de-DE" sz="2000" b="1" u="sng" dirty="0">
                <a:solidFill>
                  <a:schemeClr val="accent3"/>
                </a:solidFill>
              </a:rPr>
              <a:t>Nutzer/innen</a:t>
            </a:r>
            <a:r>
              <a:rPr lang="de-DE" sz="2000" dirty="0"/>
              <a:t>  &gt; </a:t>
            </a:r>
            <a:r>
              <a:rPr lang="de-DE" sz="2000" b="1" u="sng" dirty="0">
                <a:solidFill>
                  <a:schemeClr val="accent3"/>
                </a:solidFill>
              </a:rPr>
              <a:t>Eingeschriebene Nutzer/innen </a:t>
            </a:r>
            <a:r>
              <a:rPr lang="de-DE" sz="2000" dirty="0"/>
              <a:t>&gt; </a:t>
            </a:r>
            <a:r>
              <a:rPr lang="de-DE" sz="2000" b="1" u="sng" dirty="0">
                <a:solidFill>
                  <a:schemeClr val="accent3"/>
                </a:solidFill>
              </a:rPr>
              <a:t>Nutzer/innen einschreiben</a:t>
            </a:r>
          </a:p>
        </p:txBody>
      </p:sp>
      <p:sp>
        <p:nvSpPr>
          <p:cNvPr id="8" name="Fußzeilenplatzhalter 2"/>
          <p:cNvSpPr txBox="1">
            <a:spLocks/>
          </p:cNvSpPr>
          <p:nvPr/>
        </p:nvSpPr>
        <p:spPr>
          <a:xfrm rot="16200000">
            <a:off x="7666664" y="4094626"/>
            <a:ext cx="4144650" cy="365125"/>
          </a:xfrm>
          <a:prstGeom prst="rect">
            <a:avLst/>
          </a:prstGeom>
        </p:spPr>
        <p:txBody>
          <a:bodyPr vert="horz" anchor="ctr"/>
          <a:lstStyle>
            <a:defPPr>
              <a:defRPr lang="de-DE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rgbClr val="434342"/>
                </a:solidFill>
              </a:rPr>
              <a:t>HJ Stenger, Creative Commons CC-BY-SA, 2016</a:t>
            </a:r>
            <a:endParaRPr lang="de-DE" sz="1200" dirty="0">
              <a:solidFill>
                <a:srgbClr val="43434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71" y="2492897"/>
            <a:ext cx="8654125" cy="402311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39839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Teilnehmer einschreiben – </a:t>
            </a:r>
            <a:r>
              <a:rPr lang="en-US" dirty="0"/>
              <a:t/>
            </a:r>
            <a:br>
              <a:rPr lang="en-US" dirty="0"/>
            </a:br>
            <a:r>
              <a:rPr lang="de-DE" sz="3200" dirty="0" smtClean="0"/>
              <a:t>Manuelle </a:t>
            </a:r>
            <a:r>
              <a:rPr lang="de-DE" sz="3200" dirty="0"/>
              <a:t>Einschreibung durch den Lehrenden</a:t>
            </a:r>
            <a:endParaRPr lang="de-DE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de-DE" sz="2400" dirty="0" smtClean="0"/>
          </a:p>
          <a:p>
            <a:pPr>
              <a:spcBef>
                <a:spcPts val="1200"/>
              </a:spcBef>
            </a:pPr>
            <a:r>
              <a:rPr lang="de-DE" sz="2400" dirty="0" smtClean="0"/>
              <a:t>Sinnvoll vor allem bei kleinen </a:t>
            </a:r>
            <a:r>
              <a:rPr lang="de-DE" sz="2400" dirty="0"/>
              <a:t>Anzahlen </a:t>
            </a:r>
            <a:r>
              <a:rPr lang="de-DE" sz="2400" dirty="0" smtClean="0"/>
              <a:t>(zum </a:t>
            </a:r>
            <a:r>
              <a:rPr lang="de-DE" sz="2400" dirty="0"/>
              <a:t>Erlernen der </a:t>
            </a:r>
            <a:r>
              <a:rPr lang="de-DE" sz="2400" dirty="0" smtClean="0"/>
              <a:t>Namen), </a:t>
            </a:r>
            <a:br>
              <a:rPr lang="de-DE" sz="2400" dirty="0" smtClean="0"/>
            </a:br>
            <a:r>
              <a:rPr lang="de-DE" sz="2400" dirty="0" smtClean="0"/>
              <a:t>bei Nachzüglern, oder handverlesenem Publikum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400" dirty="0"/>
              <a:t>Gut diagnostizierbar und leicht zu </a:t>
            </a:r>
            <a:r>
              <a:rPr lang="de-DE" sz="2400" dirty="0" smtClean="0"/>
              <a:t>reparieren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400" dirty="0" smtClean="0"/>
              <a:t>Vorkonfiguriert nach Anlegen eines Kurses</a:t>
            </a:r>
            <a:endParaRPr lang="de-DE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de-DE" sz="2000" i="1" dirty="0" smtClean="0">
              <a:solidFill>
                <a:srgbClr val="CC33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000" i="1" dirty="0" smtClean="0">
                <a:solidFill>
                  <a:srgbClr val="CC3300"/>
                </a:solidFill>
              </a:rPr>
              <a:t>Aufwändig für </a:t>
            </a:r>
            <a:r>
              <a:rPr lang="de-DE" sz="2000" i="1" dirty="0">
                <a:solidFill>
                  <a:srgbClr val="CC3300"/>
                </a:solidFill>
              </a:rPr>
              <a:t>den </a:t>
            </a:r>
            <a:r>
              <a:rPr lang="de-DE" sz="2000" i="1" dirty="0" smtClean="0">
                <a:solidFill>
                  <a:srgbClr val="CC3300"/>
                </a:solidFill>
              </a:rPr>
              <a:t>Dozenten bei größeren Anzahlen</a:t>
            </a:r>
            <a:endParaRPr lang="de-DE" sz="2000" i="1" dirty="0">
              <a:solidFill>
                <a:srgbClr val="CC33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77850" cy="244476"/>
          </a:xfrm>
        </p:spPr>
        <p:txBody>
          <a:bodyPr>
            <a:normAutofit fontScale="85000" lnSpcReduction="20000"/>
          </a:bodyPr>
          <a:lstStyle/>
          <a:p>
            <a:fld id="{13C3479B-D212-4433-86A8-D3EF5E7D15F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 rot="16200000">
            <a:off x="7666664" y="4094626"/>
            <a:ext cx="4144650" cy="365125"/>
          </a:xfrm>
          <a:prstGeom prst="rect">
            <a:avLst/>
          </a:prstGeom>
        </p:spPr>
        <p:txBody>
          <a:bodyPr vert="horz" anchor="ctr"/>
          <a:lstStyle>
            <a:defPPr>
              <a:defRPr lang="de-DE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rgbClr val="434342"/>
                </a:solidFill>
              </a:rPr>
              <a:t>HJ Stenger, Creative Commons CC-BY-SA, 2016</a:t>
            </a:r>
            <a:endParaRPr lang="de-DE" sz="1200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8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hjs01">
  <a:themeElements>
    <a:clrScheme name="Winke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</Words>
  <Application>Microsoft Office PowerPoint</Application>
  <PresentationFormat>A4-Papier (210x297 mm)</PresentationFormat>
  <Paragraphs>47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Tw Cen MT</vt:lpstr>
      <vt:lpstr>Webdings</vt:lpstr>
      <vt:lpstr>Wingdings</vt:lpstr>
      <vt:lpstr>Wingdings 2</vt:lpstr>
      <vt:lpstr>_hjs01</vt:lpstr>
      <vt:lpstr>Acrobat Document</vt:lpstr>
      <vt:lpstr>Studierende einschreiben  in Moodle  last update:  22. Feb 2016 </vt:lpstr>
      <vt:lpstr>Teilnehmer einschreiben</vt:lpstr>
      <vt:lpstr>Teilnehmer einschreiben –  Selbsteinschreibung durch Studierende</vt:lpstr>
      <vt:lpstr>Teilnehmer einschreiben –  Selbsteinschreibung durch Studierende</vt:lpstr>
      <vt:lpstr>Teilnehmer einschreiben –  Link und Einschreibeschlüssel kommunizieren</vt:lpstr>
      <vt:lpstr>Teilnehmer einschreiben –  Manuelle Einschreibung durch den Lehrenden</vt:lpstr>
      <vt:lpstr>Teilnehmer einschreiben –  Manuelle Einschreibung durch den Lehrenden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Studierende einschreiben  in Moodle  last update:  22. Feb 2016 </dc:title>
  <dc:creator>Hans-Jürgen Stenger</dc:creator>
  <cp:lastModifiedBy>Hans-Jürgen Stenger</cp:lastModifiedBy>
  <cp:revision>1</cp:revision>
  <dcterms:created xsi:type="dcterms:W3CDTF">2016-04-04T11:00:19Z</dcterms:created>
  <dcterms:modified xsi:type="dcterms:W3CDTF">2016-04-04T11:04:35Z</dcterms:modified>
</cp:coreProperties>
</file>