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95" r:id="rId3"/>
    <p:sldId id="266" r:id="rId4"/>
    <p:sldId id="265" r:id="rId5"/>
    <p:sldId id="296" r:id="rId6"/>
    <p:sldId id="300" r:id="rId7"/>
    <p:sldId id="271" r:id="rId8"/>
    <p:sldId id="267" r:id="rId9"/>
    <p:sldId id="292" r:id="rId10"/>
    <p:sldId id="264" r:id="rId11"/>
    <p:sldId id="270" r:id="rId12"/>
    <p:sldId id="301" r:id="rId13"/>
    <p:sldId id="260" r:id="rId14"/>
    <p:sldId id="268" r:id="rId15"/>
    <p:sldId id="269" r:id="rId16"/>
  </p:sldIdLst>
  <p:sldSz cx="9906000" cy="6858000" type="A4"/>
  <p:notesSz cx="6819900" cy="99187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73" autoAdjust="0"/>
    <p:restoredTop sz="94660" autoAdjust="0"/>
  </p:normalViewPr>
  <p:slideViewPr>
    <p:cSldViewPr>
      <p:cViewPr varScale="1">
        <p:scale>
          <a:sx n="42" d="100"/>
          <a:sy n="42" d="100"/>
        </p:scale>
        <p:origin x="-77" y="-73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9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62388" y="0"/>
            <a:ext cx="29559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201DC3-A819-4E85-8510-9CA71E5079B7}" type="datetimeFigureOut">
              <a:rPr lang="de-DE" smtClean="0"/>
              <a:t>13.04.2015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23900" y="744538"/>
            <a:ext cx="537210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2625" y="4711700"/>
            <a:ext cx="5454650" cy="44624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1813"/>
            <a:ext cx="29559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62388" y="9421813"/>
            <a:ext cx="29559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ED266-F053-466D-A07C-C35238AD0E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9971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ED266-F053-466D-A07C-C35238AD0ED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67303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ED266-F053-466D-A07C-C35238AD0ED2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5747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ED266-F053-466D-A07C-C35238AD0ED2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04392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ED266-F053-466D-A07C-C35238AD0ED2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9323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ED266-F053-466D-A07C-C35238AD0ED2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8608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ED266-F053-466D-A07C-C35238AD0ED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0733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ED266-F053-466D-A07C-C35238AD0ED2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2225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ED266-F053-466D-A07C-C35238AD0ED2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6922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ED266-F053-466D-A07C-C35238AD0ED2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134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ED266-F053-466D-A07C-C35238AD0ED2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16778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ED266-F053-466D-A07C-C35238AD0ED2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7446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ED266-F053-466D-A07C-C35238AD0ED2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0374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371601"/>
            <a:ext cx="850265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2950" y="3505200"/>
            <a:ext cx="6934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25.02.2015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H.J. Stenger -- WORK IN PROGRESS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CE56-5A90-4089-AC23-5EDB33184126}" type="slidenum">
              <a:rPr lang="de-DE" smtClean="0"/>
              <a:t>‹Nr.›</a:t>
            </a:fld>
            <a:endParaRPr lang="de-DE"/>
          </a:p>
        </p:txBody>
      </p:sp>
      <p:cxnSp>
        <p:nvCxnSpPr>
          <p:cNvPr id="8" name="Straight Connector 7"/>
          <p:cNvCxnSpPr/>
          <p:nvPr/>
        </p:nvCxnSpPr>
        <p:spPr>
          <a:xfrm>
            <a:off x="742950" y="3398520"/>
            <a:ext cx="850265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25.02.2015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H.J. Stenger -- WORK IN PROGRESS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CE56-5A90-4089-AC23-5EDB3318412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609600"/>
            <a:ext cx="2228850" cy="5867400"/>
          </a:xfrm>
        </p:spPr>
        <p:txBody>
          <a:bodyPr vert="eaVert" anchor="b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609600"/>
            <a:ext cx="6521450" cy="58674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25.02.2015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H.J. Stenger -- WORK IN PROGRESS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CE56-5A90-4089-AC23-5EDB3318412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69875" indent="-269875">
              <a:spcBef>
                <a:spcPts val="1200"/>
              </a:spcBef>
              <a:buFont typeface="Wingdings" panose="05000000000000000000" pitchFamily="2" charset="2"/>
              <a:buChar char="§"/>
              <a:defRPr sz="2800"/>
            </a:lvl1pPr>
            <a:lvl2pPr marL="539750" indent="-265113">
              <a:spcBef>
                <a:spcPts val="1200"/>
              </a:spcBef>
              <a:buFont typeface="Wingdings" panose="05000000000000000000" pitchFamily="2" charset="2"/>
              <a:buChar char="§"/>
              <a:defRPr sz="2400"/>
            </a:lvl2pPr>
            <a:lvl3pPr marL="809625" indent="-261938">
              <a:spcBef>
                <a:spcPts val="1200"/>
              </a:spcBef>
              <a:buFont typeface="Wingdings" panose="05000000000000000000" pitchFamily="2" charset="2"/>
              <a:buChar char="§"/>
              <a:defRPr sz="2000"/>
            </a:lvl3pPr>
            <a:lvl4pPr marL="1005840" indent="-182880">
              <a:spcBef>
                <a:spcPts val="1200"/>
              </a:spcBef>
              <a:buFont typeface="Wingdings" panose="05000000000000000000" pitchFamily="2" charset="2"/>
              <a:buChar char="§"/>
              <a:defRPr sz="1800"/>
            </a:lvl4pPr>
            <a:lvl5pPr marL="1254125" indent="-203200">
              <a:spcBef>
                <a:spcPts val="1200"/>
              </a:spcBef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25.02.2015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H.J. Stenger -- WORK IN PROGRESS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CE56-5A90-4089-AC23-5EDB3318412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2362201"/>
            <a:ext cx="84201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4626865"/>
            <a:ext cx="84201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25.02.2015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H.J. Stenger -- WORK IN PROGRESS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CE56-5A90-4089-AC23-5EDB33184126}" type="slidenum">
              <a:rPr lang="de-DE" smtClean="0"/>
              <a:t>‹Nr.›</a:t>
            </a:fld>
            <a:endParaRPr lang="de-DE"/>
          </a:p>
        </p:txBody>
      </p:sp>
      <p:cxnSp>
        <p:nvCxnSpPr>
          <p:cNvPr id="7" name="Straight Connector 6"/>
          <p:cNvCxnSpPr/>
          <p:nvPr/>
        </p:nvCxnSpPr>
        <p:spPr>
          <a:xfrm>
            <a:off x="792480" y="4599432"/>
            <a:ext cx="850265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73352"/>
            <a:ext cx="437515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73352"/>
            <a:ext cx="437515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25.02.2015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H.J. Stenger -- WORK IN PROGRESS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CE56-5A90-4089-AC23-5EDB3318412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76400"/>
            <a:ext cx="425958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438400"/>
            <a:ext cx="425958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1120" y="1676400"/>
            <a:ext cx="425958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1120" y="2438400"/>
            <a:ext cx="425958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25.02.2015</a:t>
            </a:r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H.J. Stenger -- WORK IN PROGRESS</a:t>
            </a: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CE56-5A90-4089-AC23-5EDB33184126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598850" y="4045790"/>
            <a:ext cx="4709160" cy="86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25.02.2015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H.J. Stenger -- WORK IN PROGRESS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CE56-5A90-4089-AC23-5EDB3318412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25.02.2015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H.J. Stenger -- WORK IN PROGRESS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CE56-5A90-4089-AC23-5EDB3318412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92080"/>
            <a:ext cx="2318004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9450" y="792080"/>
            <a:ext cx="619125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1" y="2130553"/>
            <a:ext cx="2318004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25.02.2015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H.J. Stenger -- WORK IN PROGRESS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CE56-5A90-4089-AC23-5EDB33184126}" type="slidenum">
              <a:rPr lang="de-DE" smtClean="0"/>
              <a:t>‹Nr.›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218201" y="3580140"/>
            <a:ext cx="5577840" cy="172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92480"/>
            <a:ext cx="232123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96827" y="838201"/>
            <a:ext cx="6396423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2133600"/>
            <a:ext cx="2318004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25.02.2015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H.J. Stenger -- WORK IN PROGRESS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CE56-5A90-4089-AC23-5EDB3318412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906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533400"/>
            <a:ext cx="8915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906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18288"/>
            <a:ext cx="31369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25.02.2015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14750" y="18288"/>
            <a:ext cx="44577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H.J. Stenger -- WORK IN PROGRESS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5000" y="18288"/>
            <a:ext cx="11557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9133CE56-5A90-4089-AC23-5EDB33184126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lendedlearning.th-nuernberg.de/commons/wiki/mooc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blendedlearning.th-nuernberg.de/commons/blog/2015/02/26/3d-simulation-des-learning-lab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pinterest.com/elgreco66/adidas-group-learning-campus/" TargetMode="Externa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ocial_web" TargetMode="External"/><Relationship Id="rId7" Type="http://schemas.openxmlformats.org/officeDocument/2006/relationships/hyperlink" Target="http://www.e-teaching.org/lehrszenarien/vorlesung/inverted_classro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th-nuernberg.de/institutionen/service-lehren-und-lernen/servicestelle-lehren/methoden-medien/methoden/projekt-orientiertes-lernen/page.html" TargetMode="External"/><Relationship Id="rId5" Type="http://schemas.openxmlformats.org/officeDocument/2006/relationships/hyperlink" Target="http://www.th-nuernberg.de/institutionen/service-lehren-und-lernen/servicestelle-lehren/methoden-medien/methoden/problem-basiertes-lernen-pbl/page.html" TargetMode="External"/><Relationship Id="rId4" Type="http://schemas.openxmlformats.org/officeDocument/2006/relationships/hyperlink" Target="http://www.th-nuernberg.de/institutionen/service-lehren-und-lernen/servicestelle-lehren/methoden-medien/methoden/just-in-time-teaching-jitt/page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60648"/>
            <a:ext cx="8502650" cy="1927225"/>
          </a:xfrm>
        </p:spPr>
        <p:txBody>
          <a:bodyPr/>
          <a:lstStyle/>
          <a:p>
            <a:pPr algn="ctr"/>
            <a:r>
              <a:rPr lang="de-DE" sz="4800" dirty="0" smtClean="0">
                <a:sym typeface="Symbol"/>
              </a:rPr>
              <a:t>Das  </a:t>
            </a:r>
            <a:r>
              <a:rPr lang="de-DE" sz="9600" dirty="0" smtClean="0">
                <a:sym typeface="Symbol"/>
              </a:rPr>
              <a:t></a:t>
            </a:r>
            <a:r>
              <a:rPr lang="de-DE" sz="4800" dirty="0" smtClean="0">
                <a:sym typeface="Symbol"/>
              </a:rPr>
              <a:t>  </a:t>
            </a:r>
            <a:r>
              <a:rPr lang="de-DE" sz="4800" dirty="0" smtClean="0"/>
              <a:t>Learning Lab</a:t>
            </a:r>
            <a:endParaRPr lang="de-DE" sz="48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42950" y="2394247"/>
            <a:ext cx="8674546" cy="2084040"/>
          </a:xfrm>
        </p:spPr>
        <p:txBody>
          <a:bodyPr>
            <a:normAutofit/>
          </a:bodyPr>
          <a:lstStyle/>
          <a:p>
            <a:r>
              <a:rPr lang="de-DE" sz="28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"Digital </a:t>
            </a:r>
            <a:r>
              <a:rPr lang="de-DE" sz="28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gestütztes Lernen und Lehren erfahrbar </a:t>
            </a:r>
            <a:r>
              <a:rPr lang="de-DE" sz="28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machen"</a:t>
            </a:r>
            <a:endParaRPr lang="de-DE" sz="28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25.02.2015</a:t>
            </a: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H.J. Stenger -- WORK IN PROGRESS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CE56-5A90-4089-AC23-5EDB33184126}" type="slidenum">
              <a:rPr lang="de-DE" smtClean="0"/>
              <a:t>1</a:t>
            </a:fld>
            <a:endParaRPr lang="de-DE"/>
          </a:p>
        </p:txBody>
      </p:sp>
      <p:grpSp>
        <p:nvGrpSpPr>
          <p:cNvPr id="9" name="Gruppieren 8"/>
          <p:cNvGrpSpPr/>
          <p:nvPr/>
        </p:nvGrpSpPr>
        <p:grpSpPr>
          <a:xfrm>
            <a:off x="179143" y="3284984"/>
            <a:ext cx="9565631" cy="3600400"/>
            <a:chOff x="179143" y="3284984"/>
            <a:chExt cx="9565631" cy="3600400"/>
          </a:xfrm>
        </p:grpSpPr>
        <p:pic>
          <p:nvPicPr>
            <p:cNvPr id="4" name="Picture 2" descr="C:\Users\stengerha.ADS1\Desktop\LearningLab.jpe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143" y="3284984"/>
              <a:ext cx="9565631" cy="3384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feld 4"/>
            <p:cNvSpPr txBox="1"/>
            <p:nvPr/>
          </p:nvSpPr>
          <p:spPr>
            <a:xfrm>
              <a:off x="6720438" y="6654552"/>
              <a:ext cx="302433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900" dirty="0" smtClean="0"/>
                <a:t>Illustration: Benjamin Kuckuk</a:t>
              </a:r>
              <a:endParaRPr lang="de-DE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6979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Wie bringen wir Praxis und Strategie zusammen?</a:t>
            </a:r>
            <a:endParaRPr lang="de-DE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1542752"/>
            <a:ext cx="8736012" cy="505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25.02.2015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H.J. Stenger -- WORK IN PROGRESS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CE56-5A90-4089-AC23-5EDB33184126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784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Das Learning Lab ist ein Instrument der Hochschule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de-DE" b="1" dirty="0" smtClean="0"/>
              <a:t>Mit dem Learning Lab entsteht ein effektives Instrument, um …</a:t>
            </a:r>
          </a:p>
          <a:p>
            <a:pPr lvl="1">
              <a:lnSpc>
                <a:spcPct val="120000"/>
              </a:lnSpc>
            </a:pPr>
            <a:r>
              <a:rPr lang="de-DE" dirty="0"/>
              <a:t>der Heterogenität und </a:t>
            </a:r>
            <a:r>
              <a:rPr lang="de-DE" dirty="0" smtClean="0"/>
              <a:t>steigenden Anzahlen Studierender  </a:t>
            </a:r>
          </a:p>
          <a:p>
            <a:pPr lvl="1">
              <a:lnSpc>
                <a:spcPct val="120000"/>
              </a:lnSpc>
            </a:pPr>
            <a:r>
              <a:rPr lang="de-DE" dirty="0" smtClean="0"/>
              <a:t>den Anforderungen des modernen Arbeitslebens</a:t>
            </a:r>
          </a:p>
          <a:p>
            <a:pPr lvl="1">
              <a:lnSpc>
                <a:spcPct val="120000"/>
              </a:lnSpc>
            </a:pPr>
            <a:r>
              <a:rPr lang="de-DE" dirty="0"/>
              <a:t>d</a:t>
            </a:r>
            <a:r>
              <a:rPr lang="de-DE" dirty="0" smtClean="0"/>
              <a:t>en Anforderungen Lebenslangen Lernens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b="1" dirty="0" smtClean="0"/>
              <a:t>… mit innovativer Vielfalt bei Lernen und Lehren zu begegnen durch …</a:t>
            </a:r>
          </a:p>
          <a:p>
            <a:pPr lvl="1">
              <a:lnSpc>
                <a:spcPct val="120000"/>
              </a:lnSpc>
            </a:pPr>
            <a:r>
              <a:rPr lang="de-DE" dirty="0" smtClean="0"/>
              <a:t>die Möglichkeiten flexibler, diversitätsfreundlicher Formate wie </a:t>
            </a:r>
            <a:r>
              <a:rPr lang="de-DE" dirty="0"/>
              <a:t>Inverted Classroom, projekt- und problembasiertes </a:t>
            </a:r>
            <a:r>
              <a:rPr lang="de-DE" dirty="0" smtClean="0"/>
              <a:t>Lernen</a:t>
            </a:r>
          </a:p>
          <a:p>
            <a:pPr lvl="1">
              <a:lnSpc>
                <a:spcPct val="120000"/>
              </a:lnSpc>
            </a:pPr>
            <a:r>
              <a:rPr lang="de-DE" dirty="0" smtClean="0"/>
              <a:t>die gezielte Nutzung von Technologie zur Kompensation von Handicaps und unterschiedlichen Lernstilen, -geschwindigkeiten, und Voraussetzungen</a:t>
            </a:r>
          </a:p>
          <a:p>
            <a:pPr lvl="1">
              <a:lnSpc>
                <a:spcPct val="120000"/>
              </a:lnSpc>
            </a:pPr>
            <a:r>
              <a:rPr lang="de-DE" dirty="0" smtClean="0"/>
              <a:t>Die Nutzung neuer Formen des Lernens im Social Web und frei </a:t>
            </a:r>
            <a:r>
              <a:rPr lang="de-DE" dirty="0"/>
              <a:t>verfügbarer Lernmaterialien (Open Educational Resources, “OER”)</a:t>
            </a:r>
            <a:r>
              <a:rPr lang="de-DE" dirty="0" smtClean="0"/>
              <a:t>  </a:t>
            </a:r>
          </a:p>
          <a:p>
            <a:pPr lvl="1">
              <a:lnSpc>
                <a:spcPct val="120000"/>
              </a:lnSpc>
            </a:pPr>
            <a:r>
              <a:rPr lang="de-DE" dirty="0" smtClean="0"/>
              <a:t>Einüben von Peer </a:t>
            </a:r>
            <a:r>
              <a:rPr lang="de-DE" dirty="0"/>
              <a:t>Learning, das weitgehend selbstorganisiert durch die Studierenden verläuft.</a:t>
            </a: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25.02.2015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H.J. Stenger -- WORK IN PROGRESS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CE56-5A90-4089-AC23-5EDB33184126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816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dirty="0" smtClean="0"/>
              <a:t>Haben Sie Interesse, das Learning Lab auszuprobieren, z.B. als …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fontAlgn="base">
              <a:spcBef>
                <a:spcPts val="1800"/>
              </a:spcBef>
            </a:pPr>
            <a:r>
              <a:rPr lang="de-DE" sz="2000" b="1" dirty="0" smtClean="0"/>
              <a:t>Werkstatt</a:t>
            </a:r>
            <a:r>
              <a:rPr lang="de-DE" sz="2000" dirty="0" smtClean="0"/>
              <a:t>, um Ihren Kurs </a:t>
            </a:r>
            <a:r>
              <a:rPr lang="de-DE" sz="2000" dirty="0"/>
              <a:t>mit </a:t>
            </a:r>
            <a:r>
              <a:rPr lang="de-DE" sz="2000" dirty="0" smtClean="0"/>
              <a:t>Video-Elementen oder Tools anzureichern oder auf ein Blended Learning Format umzubauen?</a:t>
            </a:r>
          </a:p>
          <a:p>
            <a:pPr lvl="0" fontAlgn="base">
              <a:spcBef>
                <a:spcPts val="1800"/>
              </a:spcBef>
            </a:pPr>
            <a:r>
              <a:rPr lang="de-DE" sz="2000" b="1" dirty="0" smtClean="0"/>
              <a:t>Experimentierfeld</a:t>
            </a:r>
            <a:r>
              <a:rPr lang="de-DE" sz="2000" dirty="0"/>
              <a:t>, </a:t>
            </a:r>
            <a:r>
              <a:rPr lang="de-DE" sz="2000" dirty="0" smtClean="0"/>
              <a:t>um neue </a:t>
            </a:r>
            <a:r>
              <a:rPr lang="de-DE" sz="2000" dirty="0"/>
              <a:t>Ansätze </a:t>
            </a:r>
            <a:r>
              <a:rPr lang="de-DE" sz="2000" dirty="0" smtClean="0"/>
              <a:t>des Lernens </a:t>
            </a:r>
            <a:r>
              <a:rPr lang="de-DE" sz="2000" dirty="0"/>
              <a:t>und Lehrens </a:t>
            </a:r>
            <a:r>
              <a:rPr lang="de-DE" sz="2000" dirty="0" smtClean="0"/>
              <a:t>zu erproben und zu diskutieren?</a:t>
            </a:r>
            <a:endParaRPr lang="de-DE" sz="2000" dirty="0"/>
          </a:p>
          <a:p>
            <a:pPr fontAlgn="base">
              <a:spcBef>
                <a:spcPts val="1800"/>
              </a:spcBef>
            </a:pPr>
            <a:r>
              <a:rPr lang="de-DE" sz="2000" b="1" dirty="0" smtClean="0"/>
              <a:t>Ort </a:t>
            </a:r>
            <a:r>
              <a:rPr lang="de-DE" sz="2000" b="1" dirty="0"/>
              <a:t>erfahrungsbasierten </a:t>
            </a:r>
            <a:r>
              <a:rPr lang="de-DE" sz="2000" b="1" dirty="0" smtClean="0"/>
              <a:t>Lernens</a:t>
            </a:r>
            <a:r>
              <a:rPr lang="de-DE" sz="2000" dirty="0" smtClean="0"/>
              <a:t>, um die neuen sozio-technische </a:t>
            </a:r>
            <a:r>
              <a:rPr lang="de-DE" sz="2000" dirty="0"/>
              <a:t>Kompetenzen für den Umgang im Social Web </a:t>
            </a:r>
            <a:r>
              <a:rPr lang="de-DE" sz="2000" dirty="0" smtClean="0"/>
              <a:t>zu verstehen und zu üben?</a:t>
            </a:r>
            <a:endParaRPr lang="de-DE" sz="2000" dirty="0"/>
          </a:p>
          <a:p>
            <a:pPr lvl="0" fontAlgn="base">
              <a:spcBef>
                <a:spcPts val="1800"/>
              </a:spcBef>
            </a:pPr>
            <a:r>
              <a:rPr lang="de-DE" sz="2000" b="1" dirty="0" smtClean="0"/>
              <a:t>kreativer Lehr-/Lernort mit Ihren Studierenden</a:t>
            </a:r>
            <a:r>
              <a:rPr lang="de-DE" sz="2000" dirty="0" smtClean="0"/>
              <a:t>, </a:t>
            </a:r>
            <a:r>
              <a:rPr lang="de-DE" sz="2000" dirty="0"/>
              <a:t>z.B. für Projekt- oder </a:t>
            </a:r>
            <a:r>
              <a:rPr lang="de-DE" sz="2000" dirty="0" smtClean="0"/>
              <a:t>Facharbeiten?</a:t>
            </a:r>
            <a:endParaRPr lang="de-DE" sz="2000" dirty="0"/>
          </a:p>
          <a:p>
            <a:pPr lvl="0" fontAlgn="base">
              <a:spcBef>
                <a:spcPts val="1800"/>
              </a:spcBef>
            </a:pPr>
            <a:r>
              <a:rPr lang="de-DE" sz="2000" b="1" dirty="0" smtClean="0"/>
              <a:t>Ort </a:t>
            </a:r>
            <a:r>
              <a:rPr lang="de-DE" sz="2000" b="1" dirty="0"/>
              <a:t>des Dialogs und </a:t>
            </a:r>
            <a:r>
              <a:rPr lang="de-DE" sz="2000" b="1" dirty="0" smtClean="0"/>
              <a:t>Austauschs</a:t>
            </a:r>
            <a:r>
              <a:rPr lang="de-DE" sz="2000" dirty="0" smtClean="0"/>
              <a:t> unter </a:t>
            </a:r>
            <a:r>
              <a:rPr lang="de-DE" sz="2000" dirty="0"/>
              <a:t>Lehrenden und Studierenden sowie mit Experten von </a:t>
            </a:r>
            <a:r>
              <a:rPr lang="de-DE" sz="2000" dirty="0" smtClean="0"/>
              <a:t>außerhalb, zu aktuellen Themen?</a:t>
            </a:r>
            <a:endParaRPr lang="de-DE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25.02.2015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H.J. Stenger -- WORK IN PROGRESS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CE56-5A90-4089-AC23-5EDB33184126}" type="slidenum">
              <a:rPr lang="de-DE" smtClean="0"/>
              <a:t>12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560512" y="5877272"/>
            <a:ext cx="9073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342900" indent="-342900">
              <a:buFont typeface="Wingdings" panose="05000000000000000000" pitchFamily="2" charset="2"/>
              <a:buChar char="Ø"/>
              <a:defRPr i="1">
                <a:solidFill>
                  <a:schemeClr val="tx2"/>
                </a:solidFill>
              </a:defRPr>
            </a:lvl1pPr>
          </a:lstStyle>
          <a:p>
            <a:r>
              <a:rPr lang="de-DE" sz="2000" b="1" dirty="0" smtClean="0"/>
              <a:t>Dann nehmen </a:t>
            </a:r>
            <a:r>
              <a:rPr lang="de-DE" sz="2000" b="1" dirty="0"/>
              <a:t>Sie Kontakt zu uns auf! Wir freuen </a:t>
            </a:r>
            <a:r>
              <a:rPr lang="de-DE" sz="2000" b="1" dirty="0" smtClean="0"/>
              <a:t>darauf, Ihr Vorhaben </a:t>
            </a:r>
            <a:r>
              <a:rPr lang="de-DE" sz="2000" b="1" dirty="0"/>
              <a:t>zu </a:t>
            </a:r>
            <a:r>
              <a:rPr lang="de-DE" sz="2000" b="1" dirty="0" smtClean="0"/>
              <a:t>unterstützen.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427575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ANHANG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25.02.2015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H.J. Stenger -- WORK IN PROGRESS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CE56-5A90-4089-AC23-5EDB33184126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720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Wie geschieht das?</a:t>
            </a:r>
            <a:endParaRPr lang="de-DE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272480" y="1628800"/>
            <a:ext cx="8946822" cy="4824536"/>
            <a:chOff x="272480" y="1628800"/>
            <a:chExt cx="8946822" cy="4824536"/>
          </a:xfrm>
        </p:grpSpPr>
        <p:sp>
          <p:nvSpPr>
            <p:cNvPr id="37" name="Bogen 36"/>
            <p:cNvSpPr/>
            <p:nvPr/>
          </p:nvSpPr>
          <p:spPr>
            <a:xfrm rot="7401390">
              <a:off x="4886024" y="3952466"/>
              <a:ext cx="2162024" cy="2645722"/>
            </a:xfrm>
            <a:prstGeom prst="arc">
              <a:avLst>
                <a:gd name="adj1" fmla="val 16336262"/>
                <a:gd name="adj2" fmla="val 21470198"/>
              </a:avLst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Ellipse 7"/>
            <p:cNvSpPr/>
            <p:nvPr/>
          </p:nvSpPr>
          <p:spPr>
            <a:xfrm>
              <a:off x="704528" y="3861048"/>
              <a:ext cx="2006700" cy="14401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b="1" dirty="0" smtClean="0"/>
                <a:t>Lern- und </a:t>
              </a:r>
            </a:p>
            <a:p>
              <a:pPr algn="ctr"/>
              <a:r>
                <a:rPr lang="de-DE" sz="1200" b="1" dirty="0" smtClean="0"/>
                <a:t>Begegnungs-raum für Studierende und</a:t>
              </a:r>
            </a:p>
            <a:p>
              <a:pPr algn="ctr"/>
              <a:r>
                <a:rPr lang="de-DE" sz="1200" b="1" dirty="0" smtClean="0"/>
                <a:t>Lehrende</a:t>
              </a:r>
              <a:endParaRPr lang="de-DE" sz="1200" b="1" dirty="0"/>
            </a:p>
          </p:txBody>
        </p:sp>
        <p:sp>
          <p:nvSpPr>
            <p:cNvPr id="9" name="Ellipse 8"/>
            <p:cNvSpPr/>
            <p:nvPr/>
          </p:nvSpPr>
          <p:spPr>
            <a:xfrm>
              <a:off x="2360712" y="2629996"/>
              <a:ext cx="2055618" cy="14401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b="1" dirty="0" smtClean="0"/>
                <a:t>Erprobung und </a:t>
              </a:r>
            </a:p>
            <a:p>
              <a:pPr algn="ctr"/>
              <a:r>
                <a:rPr lang="de-DE" sz="1200" b="1" dirty="0" smtClean="0"/>
                <a:t>Diskussion neuer Ansätze digital gestützten </a:t>
              </a:r>
            </a:p>
            <a:p>
              <a:pPr algn="ctr"/>
              <a:r>
                <a:rPr lang="de-DE" sz="1200" b="1" dirty="0" smtClean="0"/>
                <a:t>Lernens</a:t>
              </a:r>
              <a:endParaRPr lang="de-DE" sz="1200" b="1" dirty="0"/>
            </a:p>
          </p:txBody>
        </p:sp>
        <p:sp>
          <p:nvSpPr>
            <p:cNvPr id="10" name="Ellipse 9"/>
            <p:cNvSpPr/>
            <p:nvPr/>
          </p:nvSpPr>
          <p:spPr>
            <a:xfrm>
              <a:off x="4683364" y="1628800"/>
              <a:ext cx="2213852" cy="14401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b="1" dirty="0" smtClean="0"/>
                <a:t>Interdisziplinäre </a:t>
              </a:r>
            </a:p>
            <a:p>
              <a:pPr algn="ctr"/>
              <a:r>
                <a:rPr lang="de-DE" sz="1200" b="1" dirty="0" smtClean="0"/>
                <a:t>Lern- und Forschungs-projekte zum Thema </a:t>
              </a:r>
            </a:p>
            <a:p>
              <a:pPr algn="ctr"/>
              <a:r>
                <a:rPr lang="de-DE" sz="1200" b="1" dirty="0" smtClean="0"/>
                <a:t>Digitalisierung</a:t>
              </a:r>
              <a:endParaRPr lang="de-DE" sz="1200" b="1" dirty="0"/>
            </a:p>
          </p:txBody>
        </p:sp>
        <p:sp>
          <p:nvSpPr>
            <p:cNvPr id="11" name="Ellipse 10"/>
            <p:cNvSpPr/>
            <p:nvPr/>
          </p:nvSpPr>
          <p:spPr>
            <a:xfrm>
              <a:off x="3544082" y="5013176"/>
              <a:ext cx="1872208" cy="14401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b="1" dirty="0" smtClean="0"/>
                <a:t>Dialog und Austausch </a:t>
              </a:r>
            </a:p>
            <a:p>
              <a:pPr algn="ctr"/>
              <a:r>
                <a:rPr lang="de-DE" sz="1200" b="1" dirty="0" smtClean="0"/>
                <a:t>zwischen Studierenden </a:t>
              </a:r>
            </a:p>
            <a:p>
              <a:pPr algn="ctr"/>
              <a:r>
                <a:rPr lang="de-DE" sz="1200" b="1" dirty="0" smtClean="0"/>
                <a:t>und Lehrenden</a:t>
              </a:r>
              <a:endParaRPr lang="de-DE" sz="1200" b="1" dirty="0"/>
            </a:p>
          </p:txBody>
        </p:sp>
        <p:sp>
          <p:nvSpPr>
            <p:cNvPr id="13" name="Ellipse 12"/>
            <p:cNvSpPr/>
            <p:nvPr/>
          </p:nvSpPr>
          <p:spPr>
            <a:xfrm>
              <a:off x="5325491" y="3789684"/>
              <a:ext cx="1224136" cy="9416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b="1" dirty="0" smtClean="0"/>
                <a:t>Peer Learning</a:t>
              </a:r>
              <a:endParaRPr lang="de-DE" sz="1200" b="1" dirty="0"/>
            </a:p>
          </p:txBody>
        </p:sp>
        <p:sp>
          <p:nvSpPr>
            <p:cNvPr id="14" name="Ellipse 13"/>
            <p:cNvSpPr/>
            <p:nvPr/>
          </p:nvSpPr>
          <p:spPr>
            <a:xfrm>
              <a:off x="6784442" y="4725144"/>
              <a:ext cx="2304256" cy="14401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b="1" dirty="0" smtClean="0"/>
                <a:t>Werkstatt zum </a:t>
              </a:r>
            </a:p>
            <a:p>
              <a:pPr algn="ctr"/>
              <a:r>
                <a:rPr lang="de-DE" sz="1200" b="1" dirty="0" smtClean="0"/>
                <a:t>Entwickeln und Testen </a:t>
              </a:r>
            </a:p>
            <a:p>
              <a:pPr algn="ctr"/>
              <a:r>
                <a:rPr lang="de-DE" sz="1200" b="1" dirty="0" smtClean="0"/>
                <a:t>prototypischer </a:t>
              </a:r>
            </a:p>
            <a:p>
              <a:pPr algn="ctr"/>
              <a:r>
                <a:rPr lang="de-DE" sz="1200" b="1" dirty="0" smtClean="0"/>
                <a:t>Kurse</a:t>
              </a:r>
              <a:endParaRPr lang="de-DE" sz="1200" b="1" dirty="0"/>
            </a:p>
          </p:txBody>
        </p:sp>
        <p:sp>
          <p:nvSpPr>
            <p:cNvPr id="15" name="Ellipse 14"/>
            <p:cNvSpPr/>
            <p:nvPr/>
          </p:nvSpPr>
          <p:spPr>
            <a:xfrm>
              <a:off x="7216490" y="2780928"/>
              <a:ext cx="1872208" cy="14401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b="1" dirty="0" smtClean="0"/>
                <a:t>Erfahrungs-</a:t>
              </a:r>
            </a:p>
            <a:p>
              <a:pPr algn="ctr"/>
              <a:r>
                <a:rPr lang="de-DE" sz="1200" b="1" dirty="0" smtClean="0"/>
                <a:t>basiertes Erlernen von „New Literacies“</a:t>
              </a:r>
              <a:endParaRPr lang="de-DE" sz="1200" b="1" dirty="0"/>
            </a:p>
          </p:txBody>
        </p:sp>
        <p:sp>
          <p:nvSpPr>
            <p:cNvPr id="21" name="Bogen 20"/>
            <p:cNvSpPr/>
            <p:nvPr/>
          </p:nvSpPr>
          <p:spPr>
            <a:xfrm rot="20095333">
              <a:off x="272480" y="3497550"/>
              <a:ext cx="936104" cy="1080120"/>
            </a:xfrm>
            <a:prstGeom prst="arc">
              <a:avLst>
                <a:gd name="adj1" fmla="val 16336262"/>
                <a:gd name="adj2" fmla="val 21470198"/>
              </a:avLst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Bogen 21"/>
            <p:cNvSpPr/>
            <p:nvPr/>
          </p:nvSpPr>
          <p:spPr>
            <a:xfrm rot="10962023" flipH="1">
              <a:off x="2357989" y="3587107"/>
              <a:ext cx="936104" cy="1080120"/>
            </a:xfrm>
            <a:prstGeom prst="arc">
              <a:avLst>
                <a:gd name="adj1" fmla="val 16336262"/>
                <a:gd name="adj2" fmla="val 21470198"/>
              </a:avLst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Bogen 22"/>
            <p:cNvSpPr/>
            <p:nvPr/>
          </p:nvSpPr>
          <p:spPr>
            <a:xfrm rot="973101">
              <a:off x="3429825" y="4008848"/>
              <a:ext cx="1399038" cy="1266196"/>
            </a:xfrm>
            <a:prstGeom prst="arc">
              <a:avLst>
                <a:gd name="adj1" fmla="val 16336262"/>
                <a:gd name="adj2" fmla="val 21470198"/>
              </a:avLst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Bogen 29"/>
            <p:cNvSpPr/>
            <p:nvPr/>
          </p:nvSpPr>
          <p:spPr>
            <a:xfrm rot="2454567">
              <a:off x="7820264" y="4019590"/>
              <a:ext cx="1399038" cy="1266196"/>
            </a:xfrm>
            <a:prstGeom prst="arc">
              <a:avLst>
                <a:gd name="adj1" fmla="val 16336262"/>
                <a:gd name="adj2" fmla="val 21470198"/>
              </a:avLst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Bogen 30"/>
            <p:cNvSpPr/>
            <p:nvPr/>
          </p:nvSpPr>
          <p:spPr>
            <a:xfrm rot="10291499" flipH="1">
              <a:off x="4925867" y="4386066"/>
              <a:ext cx="1100016" cy="1132003"/>
            </a:xfrm>
            <a:prstGeom prst="arc">
              <a:avLst>
                <a:gd name="adj1" fmla="val 16336262"/>
                <a:gd name="adj2" fmla="val 21470198"/>
              </a:avLst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Bogen 31"/>
            <p:cNvSpPr/>
            <p:nvPr/>
          </p:nvSpPr>
          <p:spPr>
            <a:xfrm rot="17426651">
              <a:off x="3602971" y="1985646"/>
              <a:ext cx="1680648" cy="1590563"/>
            </a:xfrm>
            <a:prstGeom prst="arc">
              <a:avLst>
                <a:gd name="adj1" fmla="val 16336262"/>
                <a:gd name="adj2" fmla="val 21470198"/>
              </a:avLst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Bogen 33"/>
            <p:cNvSpPr/>
            <p:nvPr/>
          </p:nvSpPr>
          <p:spPr>
            <a:xfrm rot="20095333">
              <a:off x="4509796" y="3414353"/>
              <a:ext cx="936104" cy="1080120"/>
            </a:xfrm>
            <a:prstGeom prst="arc">
              <a:avLst>
                <a:gd name="adj1" fmla="val 16336262"/>
                <a:gd name="adj2" fmla="val 21470198"/>
              </a:avLst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Bogen 34"/>
            <p:cNvSpPr/>
            <p:nvPr/>
          </p:nvSpPr>
          <p:spPr>
            <a:xfrm rot="17516303">
              <a:off x="6416146" y="3394863"/>
              <a:ext cx="936104" cy="1080120"/>
            </a:xfrm>
            <a:prstGeom prst="arc">
              <a:avLst>
                <a:gd name="adj1" fmla="val 16336262"/>
                <a:gd name="adj2" fmla="val 21470198"/>
              </a:avLst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Bogen 35"/>
            <p:cNvSpPr/>
            <p:nvPr/>
          </p:nvSpPr>
          <p:spPr>
            <a:xfrm rot="20411926">
              <a:off x="6277983" y="2032841"/>
              <a:ext cx="1680648" cy="1590563"/>
            </a:xfrm>
            <a:prstGeom prst="arc">
              <a:avLst>
                <a:gd name="adj1" fmla="val 16336262"/>
                <a:gd name="adj2" fmla="val 21470198"/>
              </a:avLst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Bogen 37"/>
            <p:cNvSpPr/>
            <p:nvPr/>
          </p:nvSpPr>
          <p:spPr>
            <a:xfrm rot="20820255">
              <a:off x="2156368" y="4884582"/>
              <a:ext cx="1399038" cy="1266196"/>
            </a:xfrm>
            <a:prstGeom prst="arc">
              <a:avLst>
                <a:gd name="adj1" fmla="val 16336262"/>
                <a:gd name="adj2" fmla="val 21470198"/>
              </a:avLst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" name="Textfeld 1"/>
          <p:cNvSpPr txBox="1"/>
          <p:nvPr/>
        </p:nvSpPr>
        <p:spPr>
          <a:xfrm>
            <a:off x="8004530" y="605756"/>
            <a:ext cx="1635585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AUFHEBEN! SOURCE!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25.02.2015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H.J. Stenger -- WORK IN PROGRESS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CE56-5A90-4089-AC23-5EDB33184126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789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Wie funktioniert das Learning Lab?</a:t>
            </a:r>
            <a:endParaRPr lang="de-DE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499827" y="1556792"/>
            <a:ext cx="8557629" cy="4822795"/>
            <a:chOff x="499827" y="1558533"/>
            <a:chExt cx="8557629" cy="4822795"/>
          </a:xfrm>
        </p:grpSpPr>
        <p:sp>
          <p:nvSpPr>
            <p:cNvPr id="5" name="Abgerundetes Rechteck 4"/>
            <p:cNvSpPr/>
            <p:nvPr/>
          </p:nvSpPr>
          <p:spPr>
            <a:xfrm>
              <a:off x="793708" y="5044534"/>
              <a:ext cx="1584176" cy="936104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 smtClean="0">
                  <a:solidFill>
                    <a:prstClr val="white"/>
                  </a:solidFill>
                </a:rPr>
                <a:t>Lab</a:t>
              </a:r>
              <a:endParaRPr lang="de-DE" b="1" dirty="0">
                <a:solidFill>
                  <a:prstClr val="white"/>
                </a:solidFill>
              </a:endParaRPr>
            </a:p>
          </p:txBody>
        </p:sp>
        <p:sp>
          <p:nvSpPr>
            <p:cNvPr id="6" name="Abgerundetes Rechteck 5"/>
            <p:cNvSpPr/>
            <p:nvPr/>
          </p:nvSpPr>
          <p:spPr>
            <a:xfrm>
              <a:off x="3986741" y="3695652"/>
              <a:ext cx="1584176" cy="936104"/>
            </a:xfrm>
            <a:prstGeom prst="roundRect">
              <a:avLst/>
            </a:prstGeom>
            <a:ln w="19050">
              <a:noFill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 smtClean="0">
                  <a:solidFill>
                    <a:prstClr val="white"/>
                  </a:solidFill>
                </a:rPr>
                <a:t>Praxis </a:t>
              </a:r>
              <a:br>
                <a:rPr lang="de-DE" b="1" dirty="0" smtClean="0">
                  <a:solidFill>
                    <a:prstClr val="white"/>
                  </a:solidFill>
                </a:rPr>
              </a:br>
              <a:r>
                <a:rPr lang="de-DE" b="1" dirty="0" smtClean="0">
                  <a:solidFill>
                    <a:prstClr val="white"/>
                  </a:solidFill>
                </a:rPr>
                <a:t>der Lehre</a:t>
              </a:r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7" name="Abgerundetes Rechteck 6"/>
            <p:cNvSpPr/>
            <p:nvPr/>
          </p:nvSpPr>
          <p:spPr>
            <a:xfrm>
              <a:off x="7473280" y="2380238"/>
              <a:ext cx="1584176" cy="936104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 smtClean="0">
                  <a:solidFill>
                    <a:prstClr val="white"/>
                  </a:solidFill>
                </a:rPr>
                <a:t>Strategie HS &amp; Fakultäten</a:t>
              </a:r>
              <a:endParaRPr lang="de-DE" b="1" dirty="0">
                <a:solidFill>
                  <a:prstClr val="white"/>
                </a:solidFill>
              </a:endParaRPr>
            </a:p>
          </p:txBody>
        </p:sp>
        <p:cxnSp>
          <p:nvCxnSpPr>
            <p:cNvPr id="8" name="Gekrümmte Verbindung 7"/>
            <p:cNvCxnSpPr>
              <a:stCxn id="5" idx="3"/>
              <a:endCxn id="6" idx="2"/>
            </p:cNvCxnSpPr>
            <p:nvPr/>
          </p:nvCxnSpPr>
          <p:spPr>
            <a:xfrm flipV="1">
              <a:off x="2377884" y="4631756"/>
              <a:ext cx="2400945" cy="880830"/>
            </a:xfrm>
            <a:prstGeom prst="curvedConnector2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krümmte Verbindung 8"/>
            <p:cNvCxnSpPr>
              <a:stCxn id="6" idx="3"/>
              <a:endCxn id="7" idx="2"/>
            </p:cNvCxnSpPr>
            <p:nvPr/>
          </p:nvCxnSpPr>
          <p:spPr>
            <a:xfrm flipV="1">
              <a:off x="5570917" y="3316342"/>
              <a:ext cx="2694451" cy="847362"/>
            </a:xfrm>
            <a:prstGeom prst="curvedConnector2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krümmte Verbindung 9"/>
            <p:cNvCxnSpPr>
              <a:stCxn id="6" idx="1"/>
              <a:endCxn id="5" idx="0"/>
            </p:cNvCxnSpPr>
            <p:nvPr/>
          </p:nvCxnSpPr>
          <p:spPr>
            <a:xfrm rot="10800000" flipV="1">
              <a:off x="1585797" y="4163704"/>
              <a:ext cx="2400945" cy="880830"/>
            </a:xfrm>
            <a:prstGeom prst="curvedConnector2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krümmte Verbindung 10"/>
            <p:cNvCxnSpPr>
              <a:stCxn id="7" idx="1"/>
              <a:endCxn id="6" idx="0"/>
            </p:cNvCxnSpPr>
            <p:nvPr/>
          </p:nvCxnSpPr>
          <p:spPr>
            <a:xfrm rot="10800000" flipV="1">
              <a:off x="4778830" y="2848290"/>
              <a:ext cx="2694451" cy="847362"/>
            </a:xfrm>
            <a:prstGeom prst="curvedConnector2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krümmte Verbindung 11"/>
            <p:cNvCxnSpPr>
              <a:stCxn id="6" idx="3"/>
              <a:endCxn id="6" idx="0"/>
            </p:cNvCxnSpPr>
            <p:nvPr/>
          </p:nvCxnSpPr>
          <p:spPr>
            <a:xfrm flipH="1" flipV="1">
              <a:off x="4778829" y="3695652"/>
              <a:ext cx="792088" cy="468052"/>
            </a:xfrm>
            <a:prstGeom prst="curvedConnector4">
              <a:avLst>
                <a:gd name="adj1" fmla="val -23366"/>
                <a:gd name="adj2" fmla="val 233498"/>
              </a:avLst>
            </a:prstGeom>
            <a:ln w="19050"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krümmte Verbindung 12"/>
            <p:cNvCxnSpPr>
              <a:stCxn id="7" idx="3"/>
              <a:endCxn id="7" idx="0"/>
            </p:cNvCxnSpPr>
            <p:nvPr/>
          </p:nvCxnSpPr>
          <p:spPr>
            <a:xfrm flipH="1" flipV="1">
              <a:off x="8265368" y="2380238"/>
              <a:ext cx="792088" cy="468052"/>
            </a:xfrm>
            <a:prstGeom prst="curvedConnector4">
              <a:avLst>
                <a:gd name="adj1" fmla="val -19881"/>
                <a:gd name="adj2" fmla="val 210060"/>
              </a:avLst>
            </a:prstGeom>
            <a:ln w="19050"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feld 13"/>
            <p:cNvSpPr txBox="1"/>
            <p:nvPr/>
          </p:nvSpPr>
          <p:spPr>
            <a:xfrm>
              <a:off x="3218959" y="2708920"/>
              <a:ext cx="17340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200" b="1" dirty="0" smtClean="0">
                  <a:solidFill>
                    <a:prstClr val="black"/>
                  </a:solidFill>
                </a:rPr>
                <a:t>Reflexives Lernen </a:t>
              </a:r>
              <a:r>
                <a:rPr lang="de-DE" sz="1200" dirty="0" smtClean="0">
                  <a:solidFill>
                    <a:prstClr val="black"/>
                  </a:solidFill>
                </a:rPr>
                <a:t>der Lehrenden aus der Praxis </a:t>
              </a:r>
              <a:endParaRPr lang="de-DE" sz="1200" dirty="0">
                <a:solidFill>
                  <a:prstClr val="black"/>
                </a:solidFill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1352600" y="3356992"/>
              <a:ext cx="23354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200" b="1" dirty="0" smtClean="0">
                  <a:solidFill>
                    <a:prstClr val="black"/>
                  </a:solidFill>
                </a:rPr>
                <a:t>Der Einsatz von  </a:t>
              </a:r>
              <a:r>
                <a:rPr lang="de-DE" sz="1200" b="1" dirty="0">
                  <a:solidFill>
                    <a:prstClr val="black"/>
                  </a:solidFill>
                </a:rPr>
                <a:t>Digitalisierung</a:t>
              </a:r>
              <a:r>
                <a:rPr lang="de-DE" sz="1200" dirty="0">
                  <a:solidFill>
                    <a:prstClr val="black"/>
                  </a:solidFill>
                </a:rPr>
                <a:t> </a:t>
              </a:r>
              <a:r>
                <a:rPr lang="de-DE" sz="1200" dirty="0" smtClean="0">
                  <a:solidFill>
                    <a:prstClr val="black"/>
                  </a:solidFill>
                </a:rPr>
                <a:t>in der Lehre kann von Lehrenden im Lab erlebt und erprobt werden</a:t>
              </a:r>
              <a:endParaRPr lang="de-DE" sz="1200" dirty="0">
                <a:solidFill>
                  <a:prstClr val="black"/>
                </a:solidFill>
              </a:endParaRP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2504728" y="5550331"/>
              <a:ext cx="28803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 smtClean="0">
                  <a:solidFill>
                    <a:prstClr val="black"/>
                  </a:solidFill>
                </a:rPr>
                <a:t>Neue Erkenntnisse und Erfahrungen </a:t>
              </a:r>
              <a:r>
                <a:rPr lang="de-DE" sz="1200" dirty="0" smtClean="0">
                  <a:solidFill>
                    <a:prstClr val="black"/>
                  </a:solidFill>
                </a:rPr>
                <a:t>ziehen in die Praxis der Lehre ein und werden von der HS Strategie wahrgenommen</a:t>
              </a:r>
              <a:endParaRPr lang="de-DE" sz="1200" dirty="0">
                <a:solidFill>
                  <a:prstClr val="black"/>
                </a:solidFill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5563408" y="4294837"/>
              <a:ext cx="22699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 smtClean="0">
                  <a:solidFill>
                    <a:prstClr val="black"/>
                  </a:solidFill>
                </a:rPr>
                <a:t>Bestätigte Ergebnisse </a:t>
              </a:r>
              <a:r>
                <a:rPr lang="de-DE" sz="1200" dirty="0" smtClean="0">
                  <a:solidFill>
                    <a:prstClr val="black"/>
                  </a:solidFill>
                </a:rPr>
                <a:t/>
              </a:r>
              <a:br>
                <a:rPr lang="de-DE" sz="1200" dirty="0" smtClean="0">
                  <a:solidFill>
                    <a:prstClr val="black"/>
                  </a:solidFill>
                </a:rPr>
              </a:br>
              <a:r>
                <a:rPr lang="de-DE" sz="1200" dirty="0" smtClean="0">
                  <a:solidFill>
                    <a:prstClr val="black"/>
                  </a:solidFill>
                </a:rPr>
                <a:t>werden in die HS-Strategie</a:t>
              </a:r>
              <a:br>
                <a:rPr lang="de-DE" sz="1200" dirty="0" smtClean="0">
                  <a:solidFill>
                    <a:prstClr val="black"/>
                  </a:solidFill>
                </a:rPr>
              </a:br>
              <a:r>
                <a:rPr lang="de-DE" sz="1200" dirty="0" smtClean="0">
                  <a:solidFill>
                    <a:prstClr val="black"/>
                  </a:solidFill>
                </a:rPr>
                <a:t>eingearbeitet</a:t>
              </a:r>
              <a:endParaRPr lang="de-DE" sz="1200" dirty="0">
                <a:solidFill>
                  <a:prstClr val="black"/>
                </a:solidFill>
              </a:endParaRPr>
            </a:p>
          </p:txBody>
        </p:sp>
        <p:cxnSp>
          <p:nvCxnSpPr>
            <p:cNvPr id="18" name="Gekrümmte Verbindung 17"/>
            <p:cNvCxnSpPr>
              <a:stCxn id="5" idx="2"/>
              <a:endCxn id="7" idx="2"/>
            </p:cNvCxnSpPr>
            <p:nvPr/>
          </p:nvCxnSpPr>
          <p:spPr>
            <a:xfrm rot="5400000" flipH="1" flipV="1">
              <a:off x="3593434" y="1308704"/>
              <a:ext cx="2664296" cy="6679572"/>
            </a:xfrm>
            <a:prstGeom prst="curvedConnector3">
              <a:avLst>
                <a:gd name="adj1" fmla="val -22784"/>
              </a:avLst>
            </a:prstGeom>
            <a:ln w="19050"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feld 18"/>
            <p:cNvSpPr txBox="1"/>
            <p:nvPr/>
          </p:nvSpPr>
          <p:spPr>
            <a:xfrm>
              <a:off x="6249144" y="1558533"/>
              <a:ext cx="22380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 smtClean="0">
                  <a:solidFill>
                    <a:prstClr val="black"/>
                  </a:solidFill>
                </a:rPr>
                <a:t>Reflexives Lernen </a:t>
              </a:r>
              <a:r>
                <a:rPr lang="de-DE" sz="1200" dirty="0" smtClean="0">
                  <a:solidFill>
                    <a:prstClr val="black"/>
                  </a:solidFill>
                </a:rPr>
                <a:t>der HL aus der Umsetzung in die HS-Strategie</a:t>
              </a:r>
              <a:endParaRPr lang="de-DE" sz="1200" dirty="0">
                <a:solidFill>
                  <a:prstClr val="black"/>
                </a:solidFill>
              </a:endParaRP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5186196" y="2237963"/>
              <a:ext cx="22699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200" b="1" dirty="0" smtClean="0">
                  <a:solidFill>
                    <a:prstClr val="black"/>
                  </a:solidFill>
                </a:rPr>
                <a:t>Richtlinien  &amp; Empfehlungen </a:t>
              </a:r>
              <a:r>
                <a:rPr lang="de-DE" sz="1200" dirty="0" smtClean="0">
                  <a:solidFill>
                    <a:prstClr val="black"/>
                  </a:solidFill>
                </a:rPr>
                <a:t>fließen als Umsetzung der Strategie in die Praxis</a:t>
              </a:r>
              <a:endParaRPr lang="de-DE" sz="1200" dirty="0">
                <a:solidFill>
                  <a:prstClr val="black"/>
                </a:solidFill>
              </a:endParaRP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2700240" y="4582869"/>
              <a:ext cx="956616" cy="58477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de-DE" sz="1600" dirty="0" smtClean="0">
                  <a:solidFill>
                    <a:prstClr val="black"/>
                  </a:solidFill>
                </a:rPr>
                <a:t>1. Loop:</a:t>
              </a:r>
              <a:br>
                <a:rPr lang="de-DE" sz="1600" dirty="0" smtClean="0">
                  <a:solidFill>
                    <a:prstClr val="black"/>
                  </a:solidFill>
                </a:rPr>
              </a:br>
              <a:r>
                <a:rPr lang="de-DE" sz="1600" dirty="0" smtClean="0">
                  <a:solidFill>
                    <a:prstClr val="black"/>
                  </a:solidFill>
                </a:rPr>
                <a:t>Praxis</a:t>
              </a:r>
              <a:endParaRPr lang="de-DE" sz="1600" dirty="0">
                <a:solidFill>
                  <a:prstClr val="black"/>
                </a:solidFill>
              </a:endParaRP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6178293" y="3214717"/>
              <a:ext cx="1078963" cy="58477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de-DE" sz="1600" dirty="0" smtClean="0">
                  <a:solidFill>
                    <a:prstClr val="black"/>
                  </a:solidFill>
                </a:rPr>
                <a:t>2. Loop:</a:t>
              </a:r>
              <a:br>
                <a:rPr lang="de-DE" sz="1600" dirty="0" smtClean="0">
                  <a:solidFill>
                    <a:prstClr val="black"/>
                  </a:solidFill>
                </a:rPr>
              </a:br>
              <a:r>
                <a:rPr lang="de-DE" sz="1600" dirty="0" smtClean="0">
                  <a:solidFill>
                    <a:prstClr val="black"/>
                  </a:solidFill>
                </a:rPr>
                <a:t>Strategie</a:t>
              </a:r>
              <a:endParaRPr lang="de-DE" sz="1600" dirty="0">
                <a:solidFill>
                  <a:prstClr val="black"/>
                </a:solidFill>
              </a:endParaRPr>
            </a:p>
          </p:txBody>
        </p:sp>
        <p:pic>
          <p:nvPicPr>
            <p:cNvPr id="23" name="Picture 3" descr="C:\Users\stengerha.ADS1\AppData\Local\Microsoft\Windows\Temporary Internet Files\Content.IE5\D4UMGT6N\MC900439805[1]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6713" y="3639466"/>
              <a:ext cx="2018047" cy="9361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feld 23"/>
            <p:cNvSpPr txBox="1"/>
            <p:nvPr/>
          </p:nvSpPr>
          <p:spPr>
            <a:xfrm>
              <a:off x="499827" y="2485345"/>
              <a:ext cx="18608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 smtClean="0">
                  <a:solidFill>
                    <a:prstClr val="black"/>
                  </a:solidFill>
                </a:rPr>
                <a:t>Anregungen von außen </a:t>
              </a:r>
              <a:r>
                <a:rPr lang="de-DE" sz="1200" dirty="0" smtClean="0">
                  <a:solidFill>
                    <a:prstClr val="black"/>
                  </a:solidFill>
                </a:rPr>
                <a:t/>
              </a:r>
              <a:br>
                <a:rPr lang="de-DE" sz="1200" dirty="0" smtClean="0">
                  <a:solidFill>
                    <a:prstClr val="black"/>
                  </a:solidFill>
                </a:rPr>
              </a:br>
              <a:r>
                <a:rPr lang="de-DE" sz="1200" dirty="0" smtClean="0">
                  <a:solidFill>
                    <a:prstClr val="black"/>
                  </a:solidFill>
                </a:rPr>
                <a:t>werden ins Lab gebracht</a:t>
              </a:r>
              <a:br>
                <a:rPr lang="de-DE" sz="1200" dirty="0" smtClean="0">
                  <a:solidFill>
                    <a:prstClr val="black"/>
                  </a:solidFill>
                </a:rPr>
              </a:br>
              <a:r>
                <a:rPr lang="de-DE" sz="1200" dirty="0" smtClean="0">
                  <a:solidFill>
                    <a:prstClr val="black"/>
                  </a:solidFill>
                </a:rPr>
                <a:t>und können an der HS erlebt &amp; erprobt werden</a:t>
              </a:r>
              <a:endParaRPr lang="de-DE" sz="1200" dirty="0">
                <a:solidFill>
                  <a:prstClr val="black"/>
                </a:solidFill>
              </a:endParaRPr>
            </a:p>
          </p:txBody>
        </p:sp>
      </p:grpSp>
      <p:sp>
        <p:nvSpPr>
          <p:cNvPr id="25" name="Textfeld 24"/>
          <p:cNvSpPr txBox="1"/>
          <p:nvPr/>
        </p:nvSpPr>
        <p:spPr>
          <a:xfrm>
            <a:off x="8049344" y="6056421"/>
            <a:ext cx="1635585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AUFHEBEN! SOURCE!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25.02.2015</a:t>
            </a:r>
            <a:endParaRPr lang="de-DE"/>
          </a:p>
        </p:txBody>
      </p:sp>
      <p:sp>
        <p:nvSpPr>
          <p:cNvPr id="26" name="Fußzeilenplatzhalt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H.J. Stenger -- WORK IN PROGRESS</a:t>
            </a:r>
            <a:endParaRPr lang="de-DE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CE56-5A90-4089-AC23-5EDB33184126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235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 Learning Lab, was ist das?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2400" dirty="0"/>
              <a:t>Das Learning Lab ist </a:t>
            </a:r>
            <a:r>
              <a:rPr lang="de-DE" sz="2400" dirty="0" smtClean="0"/>
              <a:t>Ort, an dem wir digital </a:t>
            </a:r>
            <a:r>
              <a:rPr lang="de-DE" sz="2400" dirty="0"/>
              <a:t>gestütztes Lernen und Lehren </a:t>
            </a:r>
            <a:r>
              <a:rPr lang="de-DE" sz="2400" dirty="0" smtClean="0"/>
              <a:t>durch </a:t>
            </a:r>
            <a:r>
              <a:rPr lang="de-DE" sz="2400" dirty="0"/>
              <a:t>eigenes Erleben und praktisches Tun in einer laborähnlichen</a:t>
            </a:r>
            <a:r>
              <a:rPr lang="de-DE" sz="2400" dirty="0" smtClean="0"/>
              <a:t>, unterstützenden </a:t>
            </a:r>
            <a:r>
              <a:rPr lang="de-DE" sz="2400" dirty="0"/>
              <a:t>Umgebung erfahrbar </a:t>
            </a:r>
            <a:r>
              <a:rPr lang="de-DE" sz="2400" dirty="0" smtClean="0"/>
              <a:t>machen.</a:t>
            </a:r>
            <a:endParaRPr lang="de-DE" sz="2400" dirty="0"/>
          </a:p>
          <a:p>
            <a:pPr>
              <a:lnSpc>
                <a:spcPct val="150000"/>
              </a:lnSpc>
            </a:pPr>
            <a:r>
              <a:rPr lang="de-DE" sz="2400" dirty="0" smtClean="0"/>
              <a:t>Eine </a:t>
            </a:r>
            <a:r>
              <a:rPr lang="de-DE" sz="2400" dirty="0"/>
              <a:t>Umgebung, die Lehrende </a:t>
            </a:r>
            <a:r>
              <a:rPr lang="de-DE" sz="2400" dirty="0" smtClean="0"/>
              <a:t>und Studierende auf </a:t>
            </a:r>
            <a:r>
              <a:rPr lang="de-DE" sz="2400" dirty="0"/>
              <a:t>Basis einer positiven Fehlerkultur einladen </a:t>
            </a:r>
            <a:r>
              <a:rPr lang="de-DE" sz="2400" dirty="0" smtClean="0"/>
              <a:t>soll, mit anderen </a:t>
            </a:r>
            <a:r>
              <a:rPr lang="de-DE" sz="2400" dirty="0"/>
              <a:t>und </a:t>
            </a:r>
            <a:r>
              <a:rPr lang="de-DE" sz="2400" dirty="0" smtClean="0"/>
              <a:t>neuen Formen des  Lehrens </a:t>
            </a:r>
            <a:r>
              <a:rPr lang="de-DE" sz="2400" dirty="0"/>
              <a:t>und </a:t>
            </a:r>
            <a:r>
              <a:rPr lang="de-DE" sz="2400" dirty="0" smtClean="0"/>
              <a:t>Lernens zu experimentieren </a:t>
            </a:r>
            <a:r>
              <a:rPr lang="de-DE" sz="2400" dirty="0"/>
              <a:t>und </a:t>
            </a:r>
            <a:r>
              <a:rPr lang="de-DE" sz="2400" dirty="0" smtClean="0"/>
              <a:t>ausprobieren. </a:t>
            </a:r>
            <a:endParaRPr lang="de-DE" sz="2400" dirty="0"/>
          </a:p>
          <a:p>
            <a:pPr>
              <a:lnSpc>
                <a:spcPct val="150000"/>
              </a:lnSpc>
            </a:pPr>
            <a:endParaRPr lang="de-DE" sz="24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25.02.2015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H.J. Stenger -- WORK IN PROGRESS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CE56-5A90-4089-AC23-5EDB33184126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891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533400"/>
            <a:ext cx="9138220" cy="990600"/>
          </a:xfrm>
        </p:spPr>
        <p:txBody>
          <a:bodyPr>
            <a:noAutofit/>
          </a:bodyPr>
          <a:lstStyle/>
          <a:p>
            <a:r>
              <a:rPr lang="de-DE" dirty="0"/>
              <a:t>Warum ein Learning Lab?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95300" y="1484784"/>
            <a:ext cx="9210228" cy="4992216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de-DE" sz="2000" b="1" dirty="0"/>
              <a:t>Lernen hat sich verändert!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de-DE" sz="2200" dirty="0"/>
              <a:t>Technologische Veränderungen und deren rasante Verbreitung …</a:t>
            </a:r>
          </a:p>
          <a:p>
            <a:r>
              <a:rPr lang="de-DE" sz="1600" dirty="0" smtClean="0"/>
              <a:t>Kostengünstiger Zugang zum Internet, nahezu von überall und jederzeit,</a:t>
            </a:r>
          </a:p>
          <a:p>
            <a:r>
              <a:rPr lang="de-DE" sz="1600" dirty="0" smtClean="0"/>
              <a:t>Eine Fülle guter, frei verwendbarer </a:t>
            </a:r>
            <a:r>
              <a:rPr lang="de-DE" sz="1600" dirty="0" smtClean="0">
                <a:hlinkClick r:id="rId3"/>
              </a:rPr>
              <a:t>Lehr-/Lernmaterialien </a:t>
            </a:r>
            <a:r>
              <a:rPr lang="de-DE" sz="1600" dirty="0">
                <a:hlinkClick r:id="rId3"/>
              </a:rPr>
              <a:t>im </a:t>
            </a:r>
            <a:r>
              <a:rPr lang="de-DE" sz="1600" dirty="0" smtClean="0">
                <a:hlinkClick r:id="rId3"/>
              </a:rPr>
              <a:t>Internet</a:t>
            </a:r>
            <a:r>
              <a:rPr lang="de-DE" sz="1600" dirty="0" smtClean="0"/>
              <a:t>,</a:t>
            </a:r>
          </a:p>
          <a:p>
            <a:r>
              <a:rPr lang="de-DE" sz="1600" dirty="0" smtClean="0"/>
              <a:t>Das Social Web – die globale Vernetzung von Personen und Inhalten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de-DE" sz="2200" dirty="0"/>
              <a:t>… schaffen eine neue </a:t>
            </a:r>
            <a:r>
              <a:rPr lang="de-DE" sz="2200" dirty="0" smtClean="0"/>
              <a:t>Lernkultur, in der es gilt …</a:t>
            </a:r>
            <a:endParaRPr lang="de-DE" sz="2200" dirty="0"/>
          </a:p>
          <a:p>
            <a:r>
              <a:rPr lang="de-DE" sz="1600" dirty="0" smtClean="0"/>
              <a:t>Von- und miteinander zu lernen, </a:t>
            </a:r>
            <a:r>
              <a:rPr lang="de-DE" sz="1600" dirty="0"/>
              <a:t>in Peer </a:t>
            </a:r>
            <a:r>
              <a:rPr lang="de-DE" sz="1600" dirty="0" smtClean="0"/>
              <a:t>Groups und Online-Netzwerken,</a:t>
            </a:r>
          </a:p>
          <a:p>
            <a:r>
              <a:rPr lang="de-DE" sz="1600" dirty="0" smtClean="0"/>
              <a:t>Wissen aktiv zu konstruieren, sich neue Fertigkeiten und Haltungen erlebensbasiert anzueignen,</a:t>
            </a:r>
          </a:p>
          <a:p>
            <a:r>
              <a:rPr lang="de-DE" sz="1600" dirty="0" smtClean="0"/>
              <a:t>Neue sozio-technische Kompetenzen für den Umgang im Social </a:t>
            </a:r>
            <a:r>
              <a:rPr lang="de-DE" sz="1600" dirty="0"/>
              <a:t>Web </a:t>
            </a:r>
            <a:r>
              <a:rPr lang="de-DE" sz="1600" dirty="0" smtClean="0"/>
              <a:t>aufzubauen</a:t>
            </a:r>
            <a:endParaRPr lang="de-DE" sz="1600" dirty="0"/>
          </a:p>
        </p:txBody>
      </p:sp>
      <p:sp>
        <p:nvSpPr>
          <p:cNvPr id="3" name="Textfeld 2"/>
          <p:cNvSpPr txBox="1"/>
          <p:nvPr/>
        </p:nvSpPr>
        <p:spPr>
          <a:xfrm>
            <a:off x="488504" y="5589240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000" i="1" dirty="0" smtClean="0">
                <a:solidFill>
                  <a:schemeClr val="tx2"/>
                </a:solidFill>
              </a:rPr>
              <a:t>"Die Digitalisierung verändert nicht nur die Hochschullehre, sondern das gesamte Hochschulsystem."  (*)</a:t>
            </a:r>
            <a:endParaRPr lang="de-DE" sz="1000" i="1" dirty="0">
              <a:solidFill>
                <a:schemeClr val="tx2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008784" y="6551766"/>
            <a:ext cx="68407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i="1" dirty="0" smtClean="0"/>
              <a:t>(*)  Vizepräsidentin </a:t>
            </a:r>
            <a:r>
              <a:rPr lang="de-DE" sz="1100" i="1" dirty="0"/>
              <a:t>Fr. Prof. Dr. Weissman beim 3. Blended Learning Event am 21. Januar 2015 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25.02.2015</a:t>
            </a: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H.J. Stenger -- WORK IN PROGRESS</a:t>
            </a: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CE56-5A90-4089-AC23-5EDB33184126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660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Welche Ziele verfolgen wir?</a:t>
            </a:r>
            <a:endParaRPr lang="de-DE" dirty="0"/>
          </a:p>
        </p:txBody>
      </p:sp>
      <p:sp>
        <p:nvSpPr>
          <p:cNvPr id="39" name="Inhaltsplatzhalter 3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de-DE" sz="2200" dirty="0" smtClean="0"/>
              <a:t>1. Digital gestützte Lern-/Lehrmethoden erproben um …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800" dirty="0" smtClean="0"/>
              <a:t>Attraktives, zeitgemäßes Lernen und Lehren anzubieten,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800" dirty="0" smtClean="0"/>
              <a:t>Mit der wachsenden Heterogenität unter Studierenden konstruktiv umzugehen,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800" dirty="0" smtClean="0"/>
              <a:t>Existierendes Wissen zu nutzen, daran anzuknüpfen und es weiterzuentwickeln </a:t>
            </a:r>
            <a:endParaRPr lang="de-DE" sz="1800" dirty="0"/>
          </a:p>
          <a:p>
            <a:pPr marL="0" indent="0">
              <a:spcBef>
                <a:spcPts val="1800"/>
              </a:spcBef>
              <a:buNone/>
            </a:pPr>
            <a:r>
              <a:rPr lang="de-DE" sz="2200" dirty="0" smtClean="0"/>
              <a:t>2. Good </a:t>
            </a:r>
            <a:r>
              <a:rPr lang="de-DE" sz="2200" dirty="0"/>
              <a:t>Practices für die </a:t>
            </a:r>
            <a:r>
              <a:rPr lang="de-DE" sz="2200" dirty="0" smtClean="0"/>
              <a:t>Lehr-Praxis entwickeln und verbreiten …</a:t>
            </a:r>
          </a:p>
          <a:p>
            <a:pPr lvl="1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de-DE" sz="1800" dirty="0" smtClean="0"/>
              <a:t>Um das Potential neuer Möglichkeiten des Lernens und Lehrens zügig und mit geringem Risiko erschließen zu können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de-DE" sz="2200" dirty="0" smtClean="0"/>
              <a:t>3. Strategische Handlungsempfehlungen ableiten …</a:t>
            </a:r>
          </a:p>
          <a:p>
            <a:pPr lvl="1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de-DE" sz="1800" dirty="0" smtClean="0"/>
              <a:t>Um auf Basis von Praxiserfahrungen förderliche Rahmenbedingungen an der Hochschule schaffen zu können</a:t>
            </a:r>
            <a:endParaRPr lang="de-DE" sz="1800" dirty="0"/>
          </a:p>
          <a:p>
            <a:pPr>
              <a:lnSpc>
                <a:spcPct val="150000"/>
              </a:lnSpc>
            </a:pPr>
            <a:endParaRPr lang="de-DE" sz="2400" dirty="0" smtClean="0"/>
          </a:p>
          <a:p>
            <a:pPr>
              <a:lnSpc>
                <a:spcPct val="150000"/>
              </a:lnSpc>
            </a:pPr>
            <a:endParaRPr lang="de-DE" sz="24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25.02.2015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H.J. Stenger -- WORK IN PROGRESS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CE56-5A90-4089-AC23-5EDB33184126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151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200" dirty="0" smtClean="0"/>
              <a:t>Die vier Funktionsbereiche des  </a:t>
            </a:r>
            <a:r>
              <a:rPr lang="de-DE" sz="4800" dirty="0" smtClean="0">
                <a:sym typeface="Symbol"/>
              </a:rPr>
              <a:t></a:t>
            </a:r>
            <a:r>
              <a:rPr lang="de-DE" sz="4400" dirty="0" smtClean="0">
                <a:sym typeface="Symbol"/>
              </a:rPr>
              <a:t> </a:t>
            </a:r>
            <a:r>
              <a:rPr lang="de-DE" sz="3200" dirty="0" smtClean="0"/>
              <a:t>Learning Lab</a:t>
            </a:r>
            <a:endParaRPr lang="de-DE" sz="3200" dirty="0"/>
          </a:p>
        </p:txBody>
      </p:sp>
      <p:sp>
        <p:nvSpPr>
          <p:cNvPr id="13" name="Inhaltsplatzhalter 1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de-DE" sz="2400" dirty="0" smtClean="0"/>
              <a:t>Workshop-Be</a:t>
            </a:r>
            <a:r>
              <a:rPr lang="de-DE" sz="2000" dirty="0" smtClean="0"/>
              <a:t>reich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de-DE" sz="1800" dirty="0" smtClean="0"/>
              <a:t>Hier findet man das geeignete Setting und die nötige Ausstattung für Seminare und kreative Workshops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de-DE" sz="2400" dirty="0"/>
              <a:t>Sozialer Bereich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de-DE" sz="1800" dirty="0" smtClean="0"/>
              <a:t>In einer einladenden Atmosphäre können hier Kontakte geknüpft werden und sich Gespräche entwickeln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de-DE" sz="2400" dirty="0" smtClean="0"/>
              <a:t>Rückzugsbereich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de-DE" sz="1800" dirty="0" smtClean="0"/>
              <a:t>Ein stilles und freundliches Ambiente mit Leseecke lädt ein zum Entspannen, zu Reflektion und individuellem Arbeiten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de-DE" sz="2400" dirty="0"/>
              <a:t>Produktionsbereich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de-DE" sz="1800" dirty="0" smtClean="0"/>
              <a:t>Für die Erstellung von medialen Elementen findet man hier die notwendige technische Ausstattung</a:t>
            </a:r>
          </a:p>
          <a:p>
            <a:endParaRPr lang="de-DE" sz="20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25.02.2015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H.J. Stenger -- WORK IN PROGRESS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CE56-5A90-4089-AC23-5EDB33184126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102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10" y="908720"/>
            <a:ext cx="7515426" cy="559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404664"/>
            <a:ext cx="8915400" cy="735360"/>
          </a:xfrm>
        </p:spPr>
        <p:txBody>
          <a:bodyPr>
            <a:normAutofit/>
          </a:bodyPr>
          <a:lstStyle/>
          <a:p>
            <a:r>
              <a:rPr lang="de-DE" sz="2400" dirty="0"/>
              <a:t>Und so ähnlich könnte es aussehen</a:t>
            </a:r>
            <a:r>
              <a:rPr lang="de-DE" sz="2400" dirty="0" smtClean="0"/>
              <a:t>:</a:t>
            </a:r>
            <a:endParaRPr lang="de-DE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25.02.2015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H.J. Stenger -- WORK IN PROGRESS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CE56-5A90-4089-AC23-5EDB33184126}" type="slidenum">
              <a:rPr lang="de-DE" smtClean="0"/>
              <a:t>6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560512" y="6567155"/>
            <a:ext cx="72728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 smtClean="0">
                <a:hlinkClick r:id="rId4"/>
              </a:rPr>
              <a:t>https://blendedlearning.th-nuernberg.de/commons/blog/2015/02/26/3d-simulation-des-learning-lab/</a:t>
            </a:r>
            <a:r>
              <a:rPr lang="de-DE" sz="1000" dirty="0" smtClean="0"/>
              <a:t> 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424282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tengerha\Documents\PROJECTS\_learning lab - digi strat projekt\bilder\adid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540" y="620689"/>
            <a:ext cx="5376596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tengerha\Documents\PROJECTS\_learning lab - digi strat projekt\bilder\adidas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3501008"/>
            <a:ext cx="5134456" cy="309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72480" y="533400"/>
            <a:ext cx="3816424" cy="2679576"/>
          </a:xfrm>
        </p:spPr>
        <p:txBody>
          <a:bodyPr>
            <a:noAutofit/>
          </a:bodyPr>
          <a:lstStyle/>
          <a:p>
            <a:r>
              <a:rPr lang="de-DE" sz="2400" dirty="0" smtClean="0"/>
              <a:t>Nur</a:t>
            </a:r>
            <a:r>
              <a:rPr lang="de-DE" sz="2400" i="1" dirty="0" smtClean="0"/>
              <a:t> ein </a:t>
            </a:r>
            <a:r>
              <a:rPr lang="de-DE" sz="2400" dirty="0" smtClean="0"/>
              <a:t>Beispiel unter vielen:</a:t>
            </a:r>
            <a:br>
              <a:rPr lang="de-DE" sz="2400" dirty="0" smtClean="0"/>
            </a:br>
            <a:r>
              <a:rPr lang="de-DE" sz="2400" dirty="0" smtClean="0">
                <a:hlinkClick r:id="rId5"/>
              </a:rPr>
              <a:t>adidas </a:t>
            </a:r>
            <a:r>
              <a:rPr lang="de-DE" sz="2400" dirty="0">
                <a:hlinkClick r:id="rId5"/>
              </a:rPr>
              <a:t>Learning Campus </a:t>
            </a:r>
            <a:endParaRPr lang="de-DE" sz="24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25.02.2015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H.J. Stenger -- WORK IN PROGRESS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CE56-5A90-4089-AC23-5EDB33184126}" type="slidenum">
              <a:rPr lang="de-DE" smtClean="0"/>
              <a:t>7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5529064" y="6218186"/>
            <a:ext cx="369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Quelle: </a:t>
            </a:r>
            <a:r>
              <a:rPr lang="de-DE" sz="1000" dirty="0">
                <a:hlinkClick r:id="rId5"/>
              </a:rPr>
              <a:t>https://www.pinterest.com/elgreco66/adidas-group-learning-campus</a:t>
            </a:r>
            <a:r>
              <a:rPr lang="de-DE" sz="1000" dirty="0" smtClean="0">
                <a:hlinkClick r:id="rId5"/>
              </a:rPr>
              <a:t>/</a:t>
            </a:r>
            <a:r>
              <a:rPr lang="de-DE" sz="1000" dirty="0" smtClean="0"/>
              <a:t> (abgerufen am 2.3.2015)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28220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Was geschieht im Learning Lab?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556792"/>
            <a:ext cx="8963719" cy="5014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25.02.2015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H.J. Stenger -- WORK IN PROGRESS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CE56-5A90-4089-AC23-5EDB33184126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912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Wie sieht Angebot und Ausstattung aus?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de-DE" sz="1600" dirty="0" smtClean="0"/>
              <a:t>Lösungsberatung</a:t>
            </a:r>
          </a:p>
          <a:p>
            <a:pPr marL="182880" lvl="1">
              <a:spcBef>
                <a:spcPts val="600"/>
              </a:spcBef>
            </a:pPr>
            <a:r>
              <a:rPr lang="de-DE" sz="1400" dirty="0"/>
              <a:t>Didaktik, Technik, Visualisierung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de-DE" sz="1600" dirty="0" smtClean="0"/>
              <a:t>Produktion</a:t>
            </a:r>
          </a:p>
          <a:p>
            <a:pPr marL="182880" lvl="1">
              <a:spcBef>
                <a:spcPts val="600"/>
              </a:spcBef>
            </a:pPr>
            <a:r>
              <a:rPr lang="de-DE" sz="1400" dirty="0"/>
              <a:t>Video, Audio, Illustration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de-DE" sz="1600" dirty="0" smtClean="0"/>
              <a:t>Prototyping</a:t>
            </a:r>
          </a:p>
          <a:p>
            <a:pPr marL="182880" lvl="1">
              <a:spcBef>
                <a:spcPts val="600"/>
              </a:spcBef>
            </a:pPr>
            <a:r>
              <a:rPr lang="de-DE" sz="1400" dirty="0"/>
              <a:t>Kursumbau in Blended Learning Formate</a:t>
            </a:r>
          </a:p>
          <a:p>
            <a:pPr marL="182880" lvl="1">
              <a:spcBef>
                <a:spcPts val="600"/>
              </a:spcBef>
            </a:pPr>
            <a:r>
              <a:rPr lang="de-DE" sz="1400" dirty="0"/>
              <a:t>Anreicherung mit Medien</a:t>
            </a:r>
          </a:p>
          <a:p>
            <a:pPr marL="182880" lvl="1">
              <a:spcBef>
                <a:spcPts val="600"/>
              </a:spcBef>
            </a:pPr>
            <a:r>
              <a:rPr lang="de-DE" sz="1400" dirty="0"/>
              <a:t>Peer Learning: autonomes Lernen in selbst-gebildeten studentischen Kleingruppen</a:t>
            </a:r>
          </a:p>
          <a:p>
            <a:pPr marL="182880" lvl="1">
              <a:spcBef>
                <a:spcPts val="600"/>
              </a:spcBef>
            </a:pPr>
            <a:r>
              <a:rPr lang="de-DE" sz="1400" dirty="0"/>
              <a:t>Lernen und Arbeiten im </a:t>
            </a:r>
            <a:r>
              <a:rPr lang="de-DE" sz="1400" dirty="0">
                <a:hlinkClick r:id="rId3"/>
              </a:rPr>
              <a:t>Social Web</a:t>
            </a:r>
            <a:endParaRPr lang="de-DE" sz="1400" dirty="0"/>
          </a:p>
          <a:p>
            <a:pPr marL="182880" lvl="1">
              <a:spcBef>
                <a:spcPts val="600"/>
              </a:spcBef>
            </a:pPr>
            <a:r>
              <a:rPr lang="de-DE" sz="1400" dirty="0"/>
              <a:t>Agiles Lehren: </a:t>
            </a:r>
            <a:r>
              <a:rPr lang="de-DE" sz="1400" dirty="0">
                <a:hlinkClick r:id="rId4"/>
              </a:rPr>
              <a:t>Just-in-Time Teaching</a:t>
            </a:r>
            <a:r>
              <a:rPr lang="de-DE" sz="1400" dirty="0"/>
              <a:t> (JiTT), </a:t>
            </a:r>
            <a:r>
              <a:rPr lang="de-DE" sz="1400" dirty="0">
                <a:hlinkClick r:id="rId5"/>
              </a:rPr>
              <a:t>Problembasiertes Lernen</a:t>
            </a:r>
            <a:r>
              <a:rPr lang="de-DE" sz="1400" dirty="0"/>
              <a:t> (PBL), </a:t>
            </a:r>
            <a:r>
              <a:rPr lang="de-DE" sz="1400" dirty="0">
                <a:hlinkClick r:id="rId6"/>
              </a:rPr>
              <a:t>Projekt-orientiertes Lernen</a:t>
            </a:r>
            <a:r>
              <a:rPr lang="de-DE" sz="1400" dirty="0"/>
              <a:t>, </a:t>
            </a:r>
            <a:r>
              <a:rPr lang="de-DE" sz="1400" dirty="0">
                <a:hlinkClick r:id="rId7"/>
              </a:rPr>
              <a:t>Inverted Classroom</a:t>
            </a:r>
            <a:endParaRPr lang="de-DE" sz="1400" dirty="0"/>
          </a:p>
          <a:p>
            <a:endParaRPr lang="de-DE" sz="1600" dirty="0" smtClean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de-DE" sz="1600" dirty="0" smtClean="0"/>
              <a:t>Produktions-Ausstattung</a:t>
            </a:r>
            <a:endParaRPr lang="de-DE" sz="1600" dirty="0"/>
          </a:p>
          <a:p>
            <a:pPr>
              <a:spcBef>
                <a:spcPts val="600"/>
              </a:spcBef>
            </a:pPr>
            <a:r>
              <a:rPr lang="de-DE" sz="1400" dirty="0" smtClean="0"/>
              <a:t>Clicker, Grafiktablett, Headset, Kopfhörer, Laptops (auch mit Touchscreen und Stift), Lautsprecher, Mikrofon, Mobile Festplatte, Software für Audio-/Video-Bearbeiten, Stativ, Tablet, Videokamera, Visualizer, Webcam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de-DE" sz="1600" dirty="0" smtClean="0"/>
              <a:t>Workshop- </a:t>
            </a:r>
            <a:r>
              <a:rPr lang="de-DE" sz="1600" dirty="0"/>
              <a:t>&amp; Prototyping-Ausstattung</a:t>
            </a:r>
          </a:p>
          <a:p>
            <a:pPr>
              <a:spcBef>
                <a:spcPts val="600"/>
              </a:spcBef>
            </a:pPr>
            <a:r>
              <a:rPr lang="de-DE" sz="1400" dirty="0" smtClean="0"/>
              <a:t>Flipchart, Laserpointer, Moderationskoffer, Pin-Wände, Smartboard</a:t>
            </a:r>
            <a:r>
              <a:rPr lang="de-DE" sz="1400" dirty="0"/>
              <a:t>, </a:t>
            </a:r>
            <a:r>
              <a:rPr lang="de-DE" sz="1400" dirty="0" smtClean="0"/>
              <a:t>Whiteboard, </a:t>
            </a:r>
            <a:r>
              <a:rPr lang="de-DE" sz="1400" dirty="0"/>
              <a:t>Zugang zu Webtools und </a:t>
            </a:r>
            <a:r>
              <a:rPr lang="de-DE" sz="1400" dirty="0" smtClean="0"/>
              <a:t>–</a:t>
            </a:r>
            <a:r>
              <a:rPr lang="de-DE" sz="1400" dirty="0" err="1" smtClean="0"/>
              <a:t>plattformen</a:t>
            </a:r>
            <a:endParaRPr lang="de-DE" sz="1400" dirty="0"/>
          </a:p>
          <a:p>
            <a:pPr marL="0" indent="0">
              <a:spcBef>
                <a:spcPts val="1800"/>
              </a:spcBef>
              <a:buNone/>
            </a:pPr>
            <a:r>
              <a:rPr lang="de-DE" sz="1600" dirty="0" smtClean="0"/>
              <a:t>Raumaufteilung &amp; Wohlfühl-Ausstattung</a:t>
            </a:r>
          </a:p>
          <a:p>
            <a:pPr marL="182880" lvl="1">
              <a:spcBef>
                <a:spcPts val="600"/>
              </a:spcBef>
            </a:pPr>
            <a:r>
              <a:rPr lang="de-DE" sz="1400" dirty="0" smtClean="0"/>
              <a:t>Bereiche für Produktion, Gespräche, ruhiges Selbstlernen, Gruppenarbeit</a:t>
            </a:r>
          </a:p>
          <a:p>
            <a:pPr marL="182880" lvl="1">
              <a:spcBef>
                <a:spcPts val="600"/>
              </a:spcBef>
            </a:pPr>
            <a:r>
              <a:rPr lang="de-DE" sz="1400" dirty="0" smtClean="0"/>
              <a:t>Wasser-Behälter, Kaffeemaschine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560512" y="5877272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342900" indent="-342900">
              <a:buFont typeface="Wingdings" panose="05000000000000000000" pitchFamily="2" charset="2"/>
              <a:buChar char="Ø"/>
              <a:defRPr sz="2000" i="1">
                <a:solidFill>
                  <a:schemeClr val="tx2"/>
                </a:solidFill>
              </a:defRPr>
            </a:lvl1pPr>
          </a:lstStyle>
          <a:p>
            <a:r>
              <a:rPr lang="de-DE" sz="1800" dirty="0"/>
              <a:t>Und:  freundliche, kompetente KollegInnen vor Ort, mit Know-how und Expertise  zu Angeboten und Umgang mit der Ausstattung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25.02.2015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H.J. Stenger -- WORK IN PROGRESS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CE56-5A90-4089-AC23-5EDB33184126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247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larheit">
  <a:themeElements>
    <a:clrScheme name="Klarheit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larhei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1096</Words>
  <Application>Microsoft Office PowerPoint</Application>
  <PresentationFormat>A4-Papier (210x297 mm)</PresentationFormat>
  <Paragraphs>171</Paragraphs>
  <Slides>15</Slides>
  <Notes>12</Notes>
  <HiddenSlides>3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Klarheit</vt:lpstr>
      <vt:lpstr>Das    Learning Lab</vt:lpstr>
      <vt:lpstr>Ein Learning Lab, was ist das?</vt:lpstr>
      <vt:lpstr>Warum ein Learning Lab?</vt:lpstr>
      <vt:lpstr>Welche Ziele verfolgen wir?</vt:lpstr>
      <vt:lpstr>Die vier Funktionsbereiche des   Learning Lab</vt:lpstr>
      <vt:lpstr>Und so ähnlich könnte es aussehen:</vt:lpstr>
      <vt:lpstr>Nur ein Beispiel unter vielen: adidas Learning Campus </vt:lpstr>
      <vt:lpstr>Was geschieht im Learning Lab?</vt:lpstr>
      <vt:lpstr>Wie sieht Angebot und Ausstattung aus?</vt:lpstr>
      <vt:lpstr>Wie bringen wir Praxis und Strategie zusammen?</vt:lpstr>
      <vt:lpstr>Das Learning Lab ist ein Instrument der Hochschule</vt:lpstr>
      <vt:lpstr>Haben Sie Interesse, das Learning Lab auszuprobieren, z.B. als …</vt:lpstr>
      <vt:lpstr>ANHANG</vt:lpstr>
      <vt:lpstr>Wie geschieht das?</vt:lpstr>
      <vt:lpstr>Wie funktioniert das Learning Lab?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asdfdfa</dc:title>
  <dc:creator>Hans-Jürgen Stenger</dc:creator>
  <cp:lastModifiedBy>Hans-Jürgen Stenger</cp:lastModifiedBy>
  <cp:revision>160</cp:revision>
  <cp:lastPrinted>2015-02-17T09:55:38Z</cp:lastPrinted>
  <dcterms:created xsi:type="dcterms:W3CDTF">2015-02-06T13:56:08Z</dcterms:created>
  <dcterms:modified xsi:type="dcterms:W3CDTF">2015-04-13T06:56:52Z</dcterms:modified>
</cp:coreProperties>
</file>